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 Grade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MRs.</a:t>
            </a:r>
            <a:r>
              <a:rPr lang="en-US" dirty="0" smtClean="0"/>
              <a:t> Phillips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to master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Use reading strategies (ask questions, make connections, visualize, reread) that will help me understand difficult texts.</a:t>
            </a:r>
          </a:p>
          <a:p>
            <a:r>
              <a:rPr lang="en-US" sz="3200" dirty="0" smtClean="0"/>
              <a:t>Read fluently (easy, smooth, and automatic) </a:t>
            </a:r>
            <a:r>
              <a:rPr lang="en-US" sz="3200" dirty="0"/>
              <a:t>and show </a:t>
            </a:r>
            <a:r>
              <a:rPr lang="en-US" sz="3200" dirty="0" smtClean="0"/>
              <a:t>comprehension </a:t>
            </a:r>
            <a:r>
              <a:rPr lang="en-US" sz="3200" dirty="0"/>
              <a:t>through voice, timing, and </a:t>
            </a:r>
            <a:r>
              <a:rPr lang="en-US" sz="3200" dirty="0" smtClean="0"/>
              <a:t>expression.</a:t>
            </a:r>
          </a:p>
          <a:p>
            <a:pPr lvl="1"/>
            <a:r>
              <a:rPr lang="en-US" sz="2800" dirty="0" smtClean="0"/>
              <a:t>Look forward, read ahead vs. tracking, pausing at periods,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0313"/>
            <a:ext cx="9905998" cy="876822"/>
          </a:xfrm>
        </p:spPr>
        <p:txBody>
          <a:bodyPr/>
          <a:lstStyle/>
          <a:p>
            <a:r>
              <a:rPr lang="en-US" dirty="0" smtClean="0"/>
              <a:t>Fiction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889348"/>
            <a:ext cx="9905999" cy="5498925"/>
          </a:xfrm>
        </p:spPr>
        <p:txBody>
          <a:bodyPr>
            <a:normAutofit/>
          </a:bodyPr>
          <a:lstStyle/>
          <a:p>
            <a:r>
              <a:rPr lang="en-US" dirty="0" smtClean="0"/>
              <a:t>Ask and answer questions such as: who, what, where, why and how to demonstrate understanding of the text.</a:t>
            </a:r>
          </a:p>
          <a:p>
            <a:r>
              <a:rPr lang="en-US" dirty="0" smtClean="0"/>
              <a:t>Retell stories, including fables and folktales from different cultures.</a:t>
            </a:r>
          </a:p>
          <a:p>
            <a:r>
              <a:rPr lang="en-US" dirty="0" smtClean="0"/>
              <a:t>Identify the main topic of a text.</a:t>
            </a:r>
          </a:p>
          <a:p>
            <a:r>
              <a:rPr lang="en-US" dirty="0" smtClean="0"/>
              <a:t>Determine the meaning of words and phrases in a 2</a:t>
            </a:r>
            <a:r>
              <a:rPr lang="en-US" baseline="30000" dirty="0" smtClean="0"/>
              <a:t>nd</a:t>
            </a:r>
            <a:r>
              <a:rPr lang="en-US" dirty="0" smtClean="0"/>
              <a:t> grade text.</a:t>
            </a:r>
          </a:p>
          <a:p>
            <a:r>
              <a:rPr lang="en-US" dirty="0" smtClean="0"/>
              <a:t>Use information from illustrations and words to understand characters, setting, or plot. </a:t>
            </a:r>
          </a:p>
          <a:p>
            <a:r>
              <a:rPr lang="en-US" dirty="0" smtClean="0"/>
              <a:t>Describe how characters react to events and challenges in a story.</a:t>
            </a:r>
          </a:p>
          <a:p>
            <a:r>
              <a:rPr lang="en-US" dirty="0" smtClean="0"/>
              <a:t>Identify characters point of view in a story.</a:t>
            </a:r>
          </a:p>
          <a:p>
            <a:r>
              <a:rPr lang="en-US" dirty="0" smtClean="0"/>
              <a:t>Compare and contrast two or more versions of the same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8384"/>
            <a:ext cx="10382533" cy="4162817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Know and use various text features (captions, bold print, glossaries, indexes, </a:t>
            </a:r>
            <a:r>
              <a:rPr lang="en-US" sz="3200" dirty="0" err="1" smtClean="0"/>
              <a:t>etc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Use diagrams and charts to understand what they are reading.</a:t>
            </a:r>
          </a:p>
          <a:p>
            <a:r>
              <a:rPr lang="en-US" sz="3200" dirty="0" smtClean="0"/>
              <a:t>Identify historical events, scientific ideas, steps in a process.</a:t>
            </a:r>
          </a:p>
          <a:p>
            <a:r>
              <a:rPr lang="en-US" sz="3200" dirty="0" smtClean="0"/>
              <a:t>Identify the main purpose of a text (inform, entertain, or describe)</a:t>
            </a:r>
          </a:p>
          <a:p>
            <a:r>
              <a:rPr lang="en-US" sz="3200" dirty="0"/>
              <a:t>Compare (find similarities) </a:t>
            </a:r>
            <a:r>
              <a:rPr lang="en-US" sz="3200" dirty="0" smtClean="0"/>
              <a:t>and contrast (find differences) the most important parts in two texts on the same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709"/>
          </a:xfrm>
        </p:spPr>
        <p:txBody>
          <a:bodyPr/>
          <a:lstStyle/>
          <a:p>
            <a:r>
              <a:rPr lang="en-US" dirty="0" smtClean="0"/>
              <a:t>Questions during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3227"/>
            <a:ext cx="9905999" cy="52108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Will </a:t>
            </a:r>
            <a:r>
              <a:rPr lang="en-US" dirty="0"/>
              <a:t>you catch me up on the story? What's happened so far?</a:t>
            </a:r>
          </a:p>
          <a:p>
            <a:r>
              <a:rPr lang="en-US" dirty="0"/>
              <a:t>What do you think will happen next?</a:t>
            </a:r>
          </a:p>
          <a:p>
            <a:r>
              <a:rPr lang="en-US" dirty="0"/>
              <a:t>If you were that character, what would you have done differently in that situation?</a:t>
            </a:r>
          </a:p>
          <a:p>
            <a:r>
              <a:rPr lang="en-US" dirty="0"/>
              <a:t>If the book was a TV show, which actors would you cast in it?</a:t>
            </a:r>
          </a:p>
          <a:p>
            <a:r>
              <a:rPr lang="en-US" dirty="0" smtClean="0"/>
              <a:t>What is the setting of the book?</a:t>
            </a:r>
            <a:endParaRPr lang="en-US" dirty="0"/>
          </a:p>
          <a:p>
            <a:r>
              <a:rPr lang="en-US" dirty="0"/>
              <a:t>If the main character in that story lived next door, would you </a:t>
            </a:r>
            <a:r>
              <a:rPr lang="en-US" dirty="0" smtClean="0"/>
              <a:t>be </a:t>
            </a:r>
            <a:r>
              <a:rPr lang="en-US" dirty="0"/>
              <a:t>friends?</a:t>
            </a:r>
          </a:p>
          <a:p>
            <a:r>
              <a:rPr lang="en-US" dirty="0"/>
              <a:t>What does the place look like in your head as you read? Would you want to visit there?</a:t>
            </a:r>
          </a:p>
          <a:p>
            <a:r>
              <a:rPr lang="en-US" dirty="0"/>
              <a:t>Did you learn any new words or facts so far?</a:t>
            </a:r>
          </a:p>
        </p:txBody>
      </p:sp>
    </p:spTree>
    <p:extLst>
      <p:ext uri="{BB962C8B-B14F-4D97-AF65-F5344CB8AC3E}">
        <p14:creationId xmlns:p14="http://schemas.microsoft.com/office/powerpoint/2010/main" val="11412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55263"/>
            <a:ext cx="9905998" cy="1478570"/>
          </a:xfrm>
        </p:spPr>
        <p:txBody>
          <a:bodyPr/>
          <a:lstStyle/>
          <a:p>
            <a:r>
              <a:rPr lang="en-US" dirty="0" smtClean="0"/>
              <a:t>Questions after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02914"/>
            <a:ext cx="9905999" cy="5135671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was your favorite part of the book? Why?</a:t>
            </a:r>
          </a:p>
          <a:p>
            <a:r>
              <a:rPr lang="en-US" dirty="0"/>
              <a:t>Who was your favorite character? Why?</a:t>
            </a:r>
          </a:p>
          <a:p>
            <a:r>
              <a:rPr lang="en-US" dirty="0"/>
              <a:t>What was the most interesting thing you learned from the book?</a:t>
            </a:r>
          </a:p>
          <a:p>
            <a:r>
              <a:rPr lang="en-US" dirty="0"/>
              <a:t>Why do you think the author wrote this book?</a:t>
            </a:r>
          </a:p>
          <a:p>
            <a:r>
              <a:rPr lang="en-US" dirty="0"/>
              <a:t>Would you have ended the book differently? Did it end the way you thought it would?</a:t>
            </a:r>
          </a:p>
          <a:p>
            <a:r>
              <a:rPr lang="en-US" dirty="0"/>
              <a:t>Did the problem of the book's plot get solved?</a:t>
            </a:r>
          </a:p>
          <a:p>
            <a:r>
              <a:rPr lang="en-US" dirty="0"/>
              <a:t>If you could change one thing in the book, what would you change?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1975"/>
          </a:xfrm>
        </p:spPr>
        <p:txBody>
          <a:bodyPr/>
          <a:lstStyle/>
          <a:p>
            <a:pPr algn="ctr"/>
            <a:r>
              <a:rPr lang="en-US" dirty="0" smtClean="0"/>
              <a:t>Reading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78696"/>
            <a:ext cx="9905999" cy="455947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August – Level 17</a:t>
            </a:r>
          </a:p>
          <a:p>
            <a:r>
              <a:rPr lang="en-US" sz="3000" dirty="0" smtClean="0"/>
              <a:t>October - 18</a:t>
            </a:r>
          </a:p>
          <a:p>
            <a:r>
              <a:rPr lang="en-US" sz="3000" dirty="0" smtClean="0"/>
              <a:t>December – Level 19</a:t>
            </a:r>
          </a:p>
          <a:p>
            <a:r>
              <a:rPr lang="en-US" sz="3000" dirty="0" smtClean="0"/>
              <a:t>March – Level 21</a:t>
            </a:r>
          </a:p>
          <a:p>
            <a:r>
              <a:rPr lang="en-US" sz="3000" dirty="0" smtClean="0"/>
              <a:t>May – Level 22</a:t>
            </a:r>
          </a:p>
          <a:p>
            <a:endParaRPr lang="en-US" dirty="0"/>
          </a:p>
          <a:p>
            <a:r>
              <a:rPr lang="en-US" sz="2800" dirty="0" smtClean="0"/>
              <a:t>Please note that this is to be </a:t>
            </a:r>
            <a:r>
              <a:rPr lang="en-US" sz="2800" b="1" dirty="0" smtClean="0"/>
              <a:t>right on </a:t>
            </a:r>
            <a:r>
              <a:rPr lang="en-US" sz="2800" dirty="0" smtClean="0"/>
              <a:t>grade level.</a:t>
            </a:r>
          </a:p>
          <a:p>
            <a:r>
              <a:rPr lang="en-US" sz="2800" dirty="0" smtClean="0"/>
              <a:t>Do not read nightly just to check it off the list!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272</TotalTime>
  <Words>496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Second Grade Literacy</vt:lpstr>
      <vt:lpstr>Skills to master </vt:lpstr>
      <vt:lpstr>Fiction </vt:lpstr>
      <vt:lpstr>Informational Text</vt:lpstr>
      <vt:lpstr>Questions during reading</vt:lpstr>
      <vt:lpstr>Questions after reading</vt:lpstr>
      <vt:lpstr>Reading Levels</vt:lpstr>
    </vt:vector>
  </TitlesOfParts>
  <Company>Cleveland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Grade Literacy</dc:title>
  <dc:creator>Ronda Phillips</dc:creator>
  <cp:lastModifiedBy>Melissa Word</cp:lastModifiedBy>
  <cp:revision>10</cp:revision>
  <cp:lastPrinted>2014-09-16T19:45:06Z</cp:lastPrinted>
  <dcterms:created xsi:type="dcterms:W3CDTF">2014-09-15T19:53:05Z</dcterms:created>
  <dcterms:modified xsi:type="dcterms:W3CDTF">2014-09-17T11:17:35Z</dcterms:modified>
</cp:coreProperties>
</file>