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9" r:id="rId3"/>
    <p:sldId id="261" r:id="rId4"/>
    <p:sldId id="362" r:id="rId5"/>
    <p:sldId id="324" r:id="rId6"/>
    <p:sldId id="326" r:id="rId7"/>
    <p:sldId id="331" r:id="rId8"/>
    <p:sldId id="334" r:id="rId9"/>
    <p:sldId id="335" r:id="rId10"/>
    <p:sldId id="336" r:id="rId11"/>
    <p:sldId id="337" r:id="rId12"/>
    <p:sldId id="355" r:id="rId13"/>
    <p:sldId id="338" r:id="rId14"/>
    <p:sldId id="361" r:id="rId15"/>
    <p:sldId id="364" r:id="rId16"/>
    <p:sldId id="365" r:id="rId17"/>
    <p:sldId id="366" r:id="rId18"/>
    <p:sldId id="367" r:id="rId19"/>
    <p:sldId id="262" r:id="rId20"/>
    <p:sldId id="263" r:id="rId21"/>
    <p:sldId id="264" r:id="rId22"/>
    <p:sldId id="265" r:id="rId23"/>
    <p:sldId id="305" r:id="rId24"/>
    <p:sldId id="348" r:id="rId25"/>
    <p:sldId id="266" r:id="rId26"/>
    <p:sldId id="268" r:id="rId27"/>
    <p:sldId id="350" r:id="rId28"/>
    <p:sldId id="270" r:id="rId29"/>
    <p:sldId id="352" r:id="rId30"/>
    <p:sldId id="339" r:id="rId31"/>
    <p:sldId id="363" r:id="rId32"/>
    <p:sldId id="287" r:id="rId33"/>
    <p:sldId id="294" r:id="rId34"/>
    <p:sldId id="358" r:id="rId35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C3254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60"/>
  </p:normalViewPr>
  <p:slideViewPr>
    <p:cSldViewPr>
      <p:cViewPr varScale="1">
        <p:scale>
          <a:sx n="103" d="100"/>
          <a:sy n="103" d="100"/>
        </p:scale>
        <p:origin x="1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CCCA4-8C48-4E44-8955-3FAF1BC4B20F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5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95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FDE49-D8C2-4C73-9CE5-54377FBBE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4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518" cy="4684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952" y="0"/>
            <a:ext cx="3066518" cy="4684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86C92-90EA-4544-9BA5-82951EDF4F34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3263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30" y="4450477"/>
            <a:ext cx="5661018" cy="4216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9350"/>
            <a:ext cx="3066518" cy="4684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952" y="8899350"/>
            <a:ext cx="3066518" cy="4684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1C27D-5FB8-4C80-BFCD-BACBEF9D3E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2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3C7CD-0C5D-4FB5-A14E-24792B41ED0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84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3C7CD-0C5D-4FB5-A14E-24792B41ED02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0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4953000" y="0"/>
              <a:ext cx="4191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143" descr="C:\Documents and Settings\walterl\Local Settings\Temporary Internet Files\Content.IE5\8QFQOUW9\MPj04394690000[1]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963886" cy="6858000"/>
            </a:xfrm>
            <a:prstGeom prst="rect">
              <a:avLst/>
            </a:prstGeom>
            <a:noFill/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3425" y="1958975"/>
            <a:ext cx="7021975" cy="1470025"/>
          </a:xfrm>
          <a:solidFill>
            <a:schemeClr val="bg1">
              <a:alpha val="65000"/>
            </a:schemeClr>
          </a:solidFill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4012" y="3733800"/>
            <a:ext cx="6400800" cy="1219200"/>
          </a:xfrm>
          <a:solidFill>
            <a:schemeClr val="bg1">
              <a:alpha val="65000"/>
            </a:scheme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solidFill>
            <a:schemeClr val="bg1">
              <a:alpha val="65000"/>
            </a:schemeClr>
          </a:solidFill>
        </p:spPr>
        <p:txBody>
          <a:bodyPr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solidFill>
            <a:schemeClr val="bg1">
              <a:alpha val="65000"/>
            </a:schemeClr>
          </a:solidFill>
        </p:spPr>
        <p:txBody>
          <a:bodyPr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chemeClr val="bg1">
              <a:alpha val="65000"/>
            </a:schemeClr>
          </a:solidFill>
        </p:spPr>
        <p:txBody>
          <a:bodyPr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fld id="{B0B42EE5-D397-429D-8517-8DE93E441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B524-38C6-41D3-A575-2B6E067C3E00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42EE5-D397-429D-8517-8DE93E441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B524-38C6-41D3-A575-2B6E067C3E00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42EE5-D397-429D-8517-8DE93E441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02BE3-C886-4394-ADE3-1215EE007A84}" type="datetimeFigureOut">
              <a:rPr lang="en-US"/>
              <a:pPr>
                <a:defRPr/>
              </a:pPr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29277-C501-47A9-AFB9-93777CEA8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B524-38C6-41D3-A575-2B6E067C3E00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42EE5-D397-429D-8517-8DE93E441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4953000" y="0"/>
              <a:ext cx="4191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143" descr="C:\Documents and Settings\walterl\Local Settings\Temporary Internet Files\Content.IE5\8QFQOUW9\MPj04394690000[1]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963886" cy="6858000"/>
            </a:xfrm>
            <a:prstGeom prst="rect">
              <a:avLst/>
            </a:prstGeom>
            <a:noFill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solidFill>
            <a:schemeClr val="bg1">
              <a:alpha val="80000"/>
            </a:schemeClr>
          </a:solidFill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solidFill>
            <a:schemeClr val="bg1">
              <a:alpha val="80000"/>
            </a:schemeClr>
          </a:solidFill>
        </p:spPr>
        <p:txBody>
          <a:bodyPr anchor="b"/>
          <a:lstStyle>
            <a:lvl1pPr marL="0" indent="0">
              <a:buNone/>
              <a:defRPr sz="2000" b="0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solidFill>
            <a:schemeClr val="bg1">
              <a:alpha val="65000"/>
            </a:schemeClr>
          </a:solidFill>
        </p:spPr>
        <p:txBody>
          <a:bodyPr/>
          <a:lstStyle/>
          <a:p>
            <a:fld id="{656CB524-38C6-41D3-A575-2B6E067C3E00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solidFill>
            <a:schemeClr val="bg1">
              <a:alpha val="6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chemeClr val="bg1">
              <a:alpha val="65000"/>
            </a:schemeClr>
          </a:solidFill>
        </p:spPr>
        <p:txBody>
          <a:bodyPr/>
          <a:lstStyle/>
          <a:p>
            <a:fld id="{B0B42EE5-D397-429D-8517-8DE93E441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B524-38C6-41D3-A575-2B6E067C3E00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42EE5-D397-429D-8517-8DE93E441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199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199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B524-38C6-41D3-A575-2B6E067C3E00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42EE5-D397-429D-8517-8DE93E441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4953000" y="0"/>
              <a:ext cx="4191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143" descr="C:\Documents and Settings\walterl\Local Settings\Temporary Internet Files\Content.IE5\8QFQOUW9\MPj04394690000[1]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963886" cy="6858000"/>
            </a:xfrm>
            <a:prstGeom prst="rect">
              <a:avLst/>
            </a:prstGeom>
            <a:noFill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fld id="{656CB524-38C6-41D3-A575-2B6E067C3E00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fld id="{B0B42EE5-D397-429D-8517-8DE93E441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 userDrawn="1"/>
          </p:nvSpPr>
          <p:spPr>
            <a:xfrm>
              <a:off x="4953000" y="0"/>
              <a:ext cx="4191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143" descr="C:\Documents and Settings\walterl\Local Settings\Temporary Internet Files\Content.IE5\8QFQOUW9\MPj04394690000[1]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963886" cy="6858000"/>
            </a:xfrm>
            <a:prstGeom prst="rect">
              <a:avLst/>
            </a:prstGeom>
            <a:noFill/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fld id="{656CB524-38C6-41D3-A575-2B6E067C3E00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fld id="{B0B42EE5-D397-429D-8517-8DE93E441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1143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B524-38C6-41D3-A575-2B6E067C3E00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42EE5-D397-429D-8517-8DE93E441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B524-38C6-41D3-A575-2B6E067C3E00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42EE5-D397-429D-8517-8DE93E441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76200" y="0"/>
            <a:ext cx="9220200" cy="6858000"/>
            <a:chOff x="-76200" y="0"/>
            <a:chExt cx="92202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125"/>
            <p:cNvGrpSpPr/>
            <p:nvPr/>
          </p:nvGrpSpPr>
          <p:grpSpPr>
            <a:xfrm>
              <a:off x="-76200" y="0"/>
              <a:ext cx="9220200" cy="6705600"/>
              <a:chOff x="-76200" y="0"/>
              <a:chExt cx="9220200" cy="6705600"/>
            </a:xfrm>
          </p:grpSpPr>
          <p:grpSp>
            <p:nvGrpSpPr>
              <p:cNvPr id="10" name="Group 25"/>
              <p:cNvGrpSpPr/>
              <p:nvPr/>
            </p:nvGrpSpPr>
            <p:grpSpPr>
              <a:xfrm>
                <a:off x="19050" y="0"/>
                <a:ext cx="8915400" cy="914400"/>
                <a:chOff x="76200" y="114300"/>
                <a:chExt cx="8915400" cy="914400"/>
              </a:xfrm>
            </p:grpSpPr>
            <p:grpSp>
              <p:nvGrpSpPr>
                <p:cNvPr id="69" name="Group 5"/>
                <p:cNvGrpSpPr/>
                <p:nvPr/>
              </p:nvGrpSpPr>
              <p:grpSpPr>
                <a:xfrm>
                  <a:off x="76200" y="152400"/>
                  <a:ext cx="1752600" cy="838200"/>
                  <a:chOff x="2255520" y="228600"/>
                  <a:chExt cx="4632960" cy="2133600"/>
                </a:xfrm>
              </p:grpSpPr>
              <p:pic>
                <p:nvPicPr>
                  <p:cNvPr id="89" name="Picture 2" descr="C:\Documents and Settings\walterl\Local Settings\Temporary Internet Files\Content.IE5\8QFQOUW9\MPj04394690000[1].jpg"/>
                  <p:cNvPicPr>
                    <a:picLocks noChangeAspect="1" noChangeArrowheads="1"/>
                  </p:cNvPicPr>
                  <p:nvPr/>
                </p:nvPicPr>
                <p:blipFill>
                  <a:blip r:embed="rId14" cstate="print"/>
                  <a:srcRect b="67143"/>
                  <a:stretch>
                    <a:fillRect/>
                  </a:stretch>
                </p:blipFill>
                <p:spPr bwMode="auto">
                  <a:xfrm>
                    <a:off x="2255520" y="228600"/>
                    <a:ext cx="4632960" cy="2103044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90" name="Isosceles Triangle 4"/>
                  <p:cNvSpPr/>
                  <p:nvPr/>
                </p:nvSpPr>
                <p:spPr>
                  <a:xfrm>
                    <a:off x="5943600" y="2209800"/>
                    <a:ext cx="381000" cy="152400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0" name="Group 11"/>
                <p:cNvGrpSpPr/>
                <p:nvPr/>
              </p:nvGrpSpPr>
              <p:grpSpPr>
                <a:xfrm>
                  <a:off x="1920240" y="152402"/>
                  <a:ext cx="1706880" cy="838200"/>
                  <a:chOff x="2255520" y="2057400"/>
                  <a:chExt cx="4632960" cy="2514600"/>
                </a:xfrm>
              </p:grpSpPr>
              <p:pic>
                <p:nvPicPr>
                  <p:cNvPr id="84" name="Picture 3" descr="C:\Documents and Settings\walterl\Local Settings\Temporary Internet Files\Content.IE5\8QFQOUW9\MPj04394690000[1].jpg"/>
                  <p:cNvPicPr>
                    <a:picLocks noChangeAspect="1" noChangeArrowheads="1"/>
                  </p:cNvPicPr>
                  <p:nvPr/>
                </p:nvPicPr>
                <p:blipFill>
                  <a:blip r:embed="rId15" cstate="print"/>
                  <a:srcRect t="31429" b="33571"/>
                  <a:stretch>
                    <a:fillRect/>
                  </a:stretch>
                </p:blipFill>
                <p:spPr bwMode="auto">
                  <a:xfrm>
                    <a:off x="2255520" y="2240267"/>
                    <a:ext cx="4632960" cy="2240295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85" name="Rectangle 7"/>
                  <p:cNvSpPr/>
                  <p:nvPr/>
                </p:nvSpPr>
                <p:spPr>
                  <a:xfrm>
                    <a:off x="2819400" y="2057400"/>
                    <a:ext cx="533400" cy="4572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Rectangle 8"/>
                  <p:cNvSpPr/>
                  <p:nvPr/>
                </p:nvSpPr>
                <p:spPr>
                  <a:xfrm>
                    <a:off x="3200400" y="2057400"/>
                    <a:ext cx="685800" cy="304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" name="Rectangle 9"/>
                  <p:cNvSpPr/>
                  <p:nvPr/>
                </p:nvSpPr>
                <p:spPr>
                  <a:xfrm>
                    <a:off x="5105400" y="4267200"/>
                    <a:ext cx="1219200" cy="304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" name="Rectangle 10"/>
                  <p:cNvSpPr/>
                  <p:nvPr/>
                </p:nvSpPr>
                <p:spPr>
                  <a:xfrm>
                    <a:off x="3124200" y="4419600"/>
                    <a:ext cx="304800" cy="1524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1" name="Group 15"/>
                <p:cNvGrpSpPr/>
                <p:nvPr/>
              </p:nvGrpSpPr>
              <p:grpSpPr>
                <a:xfrm>
                  <a:off x="3718560" y="114300"/>
                  <a:ext cx="1630680" cy="914400"/>
                  <a:chOff x="2255520" y="3810000"/>
                  <a:chExt cx="4632960" cy="2819400"/>
                </a:xfrm>
              </p:grpSpPr>
              <p:pic>
                <p:nvPicPr>
                  <p:cNvPr id="81" name="Picture 4" descr="C:\Documents and Settings\walterl\Local Settings\Temporary Internet Files\Content.IE5\8QFQOUW9\MPj04394690000[1].jpg"/>
                  <p:cNvPicPr>
                    <a:picLocks noChangeAspect="1" noChangeArrowheads="1"/>
                  </p:cNvPicPr>
                  <p:nvPr/>
                </p:nvPicPr>
                <p:blipFill>
                  <a:blip r:embed="rId16" cstate="print"/>
                  <a:srcRect t="61429"/>
                  <a:stretch>
                    <a:fillRect/>
                  </a:stretch>
                </p:blipFill>
                <p:spPr bwMode="auto">
                  <a:xfrm>
                    <a:off x="2255520" y="4160473"/>
                    <a:ext cx="4632960" cy="2468927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82" name="Rectangle 13"/>
                  <p:cNvSpPr/>
                  <p:nvPr/>
                </p:nvSpPr>
                <p:spPr>
                  <a:xfrm>
                    <a:off x="5257800" y="3886200"/>
                    <a:ext cx="457200" cy="381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Oval 14"/>
                  <p:cNvSpPr/>
                  <p:nvPr/>
                </p:nvSpPr>
                <p:spPr>
                  <a:xfrm>
                    <a:off x="3124200" y="3810000"/>
                    <a:ext cx="1143000" cy="6858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2" name="Group 16"/>
                <p:cNvGrpSpPr/>
                <p:nvPr/>
              </p:nvGrpSpPr>
              <p:grpSpPr>
                <a:xfrm>
                  <a:off x="5440680" y="152400"/>
                  <a:ext cx="1752600" cy="838200"/>
                  <a:chOff x="2255520" y="228600"/>
                  <a:chExt cx="4632960" cy="2133600"/>
                </a:xfrm>
              </p:grpSpPr>
              <p:pic>
                <p:nvPicPr>
                  <p:cNvPr id="79" name="Picture 2" descr="C:\Documents and Settings\walterl\Local Settings\Temporary Internet Files\Content.IE5\8QFQOUW9\MPj04394690000[1].jpg"/>
                  <p:cNvPicPr>
                    <a:picLocks noChangeAspect="1" noChangeArrowheads="1"/>
                  </p:cNvPicPr>
                  <p:nvPr/>
                </p:nvPicPr>
                <p:blipFill>
                  <a:blip r:embed="rId14" cstate="print"/>
                  <a:srcRect b="67143"/>
                  <a:stretch>
                    <a:fillRect/>
                  </a:stretch>
                </p:blipFill>
                <p:spPr bwMode="auto">
                  <a:xfrm>
                    <a:off x="2255520" y="228600"/>
                    <a:ext cx="4632960" cy="2103044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80" name="Isosceles Triangle 79"/>
                  <p:cNvSpPr/>
                  <p:nvPr/>
                </p:nvSpPr>
                <p:spPr>
                  <a:xfrm>
                    <a:off x="5943600" y="2209800"/>
                    <a:ext cx="381000" cy="152400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3" name="Group 19"/>
                <p:cNvGrpSpPr/>
                <p:nvPr/>
              </p:nvGrpSpPr>
              <p:grpSpPr>
                <a:xfrm>
                  <a:off x="7284720" y="152402"/>
                  <a:ext cx="1706880" cy="838200"/>
                  <a:chOff x="2255520" y="2057400"/>
                  <a:chExt cx="4632960" cy="2514600"/>
                </a:xfrm>
              </p:grpSpPr>
              <p:pic>
                <p:nvPicPr>
                  <p:cNvPr id="74" name="Picture 3" descr="C:\Documents and Settings\walterl\Local Settings\Temporary Internet Files\Content.IE5\8QFQOUW9\MPj04394690000[1].jpg"/>
                  <p:cNvPicPr>
                    <a:picLocks noChangeAspect="1" noChangeArrowheads="1"/>
                  </p:cNvPicPr>
                  <p:nvPr/>
                </p:nvPicPr>
                <p:blipFill>
                  <a:blip r:embed="rId15" cstate="print"/>
                  <a:srcRect t="31429" b="33571"/>
                  <a:stretch>
                    <a:fillRect/>
                  </a:stretch>
                </p:blipFill>
                <p:spPr bwMode="auto">
                  <a:xfrm>
                    <a:off x="2255520" y="2240267"/>
                    <a:ext cx="4632960" cy="2240295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75" name="Rectangle 74"/>
                  <p:cNvSpPr/>
                  <p:nvPr/>
                </p:nvSpPr>
                <p:spPr>
                  <a:xfrm>
                    <a:off x="2819400" y="2057400"/>
                    <a:ext cx="533400" cy="4572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Rectangle 75"/>
                  <p:cNvSpPr/>
                  <p:nvPr/>
                </p:nvSpPr>
                <p:spPr>
                  <a:xfrm>
                    <a:off x="3200400" y="2057400"/>
                    <a:ext cx="685800" cy="304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Rectangle 76"/>
                  <p:cNvSpPr/>
                  <p:nvPr/>
                </p:nvSpPr>
                <p:spPr>
                  <a:xfrm>
                    <a:off x="5105400" y="4267200"/>
                    <a:ext cx="1219200" cy="304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Rectangle 77"/>
                  <p:cNvSpPr/>
                  <p:nvPr/>
                </p:nvSpPr>
                <p:spPr>
                  <a:xfrm>
                    <a:off x="3124200" y="4419600"/>
                    <a:ext cx="304800" cy="1524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1" name="Group 29"/>
              <p:cNvGrpSpPr/>
              <p:nvPr/>
            </p:nvGrpSpPr>
            <p:grpSpPr>
              <a:xfrm flipH="1">
                <a:off x="19050" y="5791200"/>
                <a:ext cx="8915400" cy="914400"/>
                <a:chOff x="76200" y="114300"/>
                <a:chExt cx="8915400" cy="914400"/>
              </a:xfrm>
            </p:grpSpPr>
            <p:grpSp>
              <p:nvGrpSpPr>
                <p:cNvPr id="47" name="Group 5"/>
                <p:cNvGrpSpPr/>
                <p:nvPr/>
              </p:nvGrpSpPr>
              <p:grpSpPr>
                <a:xfrm>
                  <a:off x="76200" y="152400"/>
                  <a:ext cx="1752600" cy="838200"/>
                  <a:chOff x="2255520" y="228600"/>
                  <a:chExt cx="4632960" cy="2133600"/>
                </a:xfrm>
              </p:grpSpPr>
              <p:pic>
                <p:nvPicPr>
                  <p:cNvPr id="67" name="Picture 2" descr="C:\Documents and Settings\walterl\Local Settings\Temporary Internet Files\Content.IE5\8QFQOUW9\MPj04394690000[1].jpg"/>
                  <p:cNvPicPr>
                    <a:picLocks noChangeAspect="1" noChangeArrowheads="1"/>
                  </p:cNvPicPr>
                  <p:nvPr/>
                </p:nvPicPr>
                <p:blipFill>
                  <a:blip r:embed="rId14" cstate="print"/>
                  <a:srcRect b="67143"/>
                  <a:stretch>
                    <a:fillRect/>
                  </a:stretch>
                </p:blipFill>
                <p:spPr bwMode="auto">
                  <a:xfrm>
                    <a:off x="2255520" y="228600"/>
                    <a:ext cx="4632960" cy="2103044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68" name="Isosceles Triangle 4"/>
                  <p:cNvSpPr/>
                  <p:nvPr/>
                </p:nvSpPr>
                <p:spPr>
                  <a:xfrm>
                    <a:off x="5943600" y="2209800"/>
                    <a:ext cx="381000" cy="152400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8" name="Group 11"/>
                <p:cNvGrpSpPr/>
                <p:nvPr/>
              </p:nvGrpSpPr>
              <p:grpSpPr>
                <a:xfrm>
                  <a:off x="1920240" y="152404"/>
                  <a:ext cx="1706880" cy="838200"/>
                  <a:chOff x="2255520" y="2057400"/>
                  <a:chExt cx="4632960" cy="2514600"/>
                </a:xfrm>
              </p:grpSpPr>
              <p:pic>
                <p:nvPicPr>
                  <p:cNvPr id="62" name="Picture 3" descr="C:\Documents and Settings\walterl\Local Settings\Temporary Internet Files\Content.IE5\8QFQOUW9\MPj04394690000[1].jpg"/>
                  <p:cNvPicPr>
                    <a:picLocks noChangeAspect="1" noChangeArrowheads="1"/>
                  </p:cNvPicPr>
                  <p:nvPr/>
                </p:nvPicPr>
                <p:blipFill>
                  <a:blip r:embed="rId15" cstate="print"/>
                  <a:srcRect t="31429" b="33571"/>
                  <a:stretch>
                    <a:fillRect/>
                  </a:stretch>
                </p:blipFill>
                <p:spPr bwMode="auto">
                  <a:xfrm>
                    <a:off x="2255520" y="2240267"/>
                    <a:ext cx="4632960" cy="2240295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63" name="Rectangle 62"/>
                  <p:cNvSpPr/>
                  <p:nvPr/>
                </p:nvSpPr>
                <p:spPr>
                  <a:xfrm>
                    <a:off x="2819400" y="2057400"/>
                    <a:ext cx="533400" cy="4572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" name="Rectangle 63"/>
                  <p:cNvSpPr/>
                  <p:nvPr/>
                </p:nvSpPr>
                <p:spPr>
                  <a:xfrm>
                    <a:off x="3200400" y="2057400"/>
                    <a:ext cx="685800" cy="304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" name="Rectangle 64"/>
                  <p:cNvSpPr/>
                  <p:nvPr/>
                </p:nvSpPr>
                <p:spPr>
                  <a:xfrm>
                    <a:off x="5105400" y="4267200"/>
                    <a:ext cx="1219200" cy="304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Rectangle 65"/>
                  <p:cNvSpPr/>
                  <p:nvPr/>
                </p:nvSpPr>
                <p:spPr>
                  <a:xfrm>
                    <a:off x="3124200" y="4419600"/>
                    <a:ext cx="304800" cy="1524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9" name="Group 15"/>
                <p:cNvGrpSpPr/>
                <p:nvPr/>
              </p:nvGrpSpPr>
              <p:grpSpPr>
                <a:xfrm>
                  <a:off x="3718560" y="114300"/>
                  <a:ext cx="1630680" cy="914400"/>
                  <a:chOff x="2255520" y="3810000"/>
                  <a:chExt cx="4632960" cy="2819400"/>
                </a:xfrm>
              </p:grpSpPr>
              <p:pic>
                <p:nvPicPr>
                  <p:cNvPr id="59" name="Picture 4" descr="C:\Documents and Settings\walterl\Local Settings\Temporary Internet Files\Content.IE5\8QFQOUW9\MPj04394690000[1].jpg"/>
                  <p:cNvPicPr>
                    <a:picLocks noChangeAspect="1" noChangeArrowheads="1"/>
                  </p:cNvPicPr>
                  <p:nvPr/>
                </p:nvPicPr>
                <p:blipFill>
                  <a:blip r:embed="rId16" cstate="print"/>
                  <a:srcRect t="61429"/>
                  <a:stretch>
                    <a:fillRect/>
                  </a:stretch>
                </p:blipFill>
                <p:spPr bwMode="auto">
                  <a:xfrm>
                    <a:off x="2255520" y="4160473"/>
                    <a:ext cx="4632960" cy="2468927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60" name="Rectangle 43"/>
                  <p:cNvSpPr/>
                  <p:nvPr/>
                </p:nvSpPr>
                <p:spPr>
                  <a:xfrm>
                    <a:off x="5257800" y="3886200"/>
                    <a:ext cx="457200" cy="381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Oval 44"/>
                  <p:cNvSpPr/>
                  <p:nvPr/>
                </p:nvSpPr>
                <p:spPr>
                  <a:xfrm>
                    <a:off x="3124200" y="3810000"/>
                    <a:ext cx="1143000" cy="6858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0" name="Group 16"/>
                <p:cNvGrpSpPr/>
                <p:nvPr/>
              </p:nvGrpSpPr>
              <p:grpSpPr>
                <a:xfrm>
                  <a:off x="5440680" y="152400"/>
                  <a:ext cx="1752600" cy="838200"/>
                  <a:chOff x="2255520" y="228600"/>
                  <a:chExt cx="4632960" cy="2133600"/>
                </a:xfrm>
              </p:grpSpPr>
              <p:pic>
                <p:nvPicPr>
                  <p:cNvPr id="57" name="Picture 2" descr="C:\Documents and Settings\walterl\Local Settings\Temporary Internet Files\Content.IE5\8QFQOUW9\MPj04394690000[1].jpg"/>
                  <p:cNvPicPr>
                    <a:picLocks noChangeAspect="1" noChangeArrowheads="1"/>
                  </p:cNvPicPr>
                  <p:nvPr/>
                </p:nvPicPr>
                <p:blipFill>
                  <a:blip r:embed="rId14" cstate="print"/>
                  <a:srcRect b="67143"/>
                  <a:stretch>
                    <a:fillRect/>
                  </a:stretch>
                </p:blipFill>
                <p:spPr bwMode="auto">
                  <a:xfrm>
                    <a:off x="2255520" y="228600"/>
                    <a:ext cx="4632960" cy="2103044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58" name="Isosceles Triangle 41"/>
                  <p:cNvSpPr/>
                  <p:nvPr/>
                </p:nvSpPr>
                <p:spPr>
                  <a:xfrm>
                    <a:off x="5943600" y="2209800"/>
                    <a:ext cx="381000" cy="152400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1" name="Group 19"/>
                <p:cNvGrpSpPr/>
                <p:nvPr/>
              </p:nvGrpSpPr>
              <p:grpSpPr>
                <a:xfrm>
                  <a:off x="7284720" y="152404"/>
                  <a:ext cx="1706880" cy="838200"/>
                  <a:chOff x="2255520" y="2057400"/>
                  <a:chExt cx="4632960" cy="2514600"/>
                </a:xfrm>
              </p:grpSpPr>
              <p:pic>
                <p:nvPicPr>
                  <p:cNvPr id="52" name="Picture 3" descr="C:\Documents and Settings\walterl\Local Settings\Temporary Internet Files\Content.IE5\8QFQOUW9\MPj04394690000[1].jpg"/>
                  <p:cNvPicPr>
                    <a:picLocks noChangeAspect="1" noChangeArrowheads="1"/>
                  </p:cNvPicPr>
                  <p:nvPr/>
                </p:nvPicPr>
                <p:blipFill>
                  <a:blip r:embed="rId15" cstate="print"/>
                  <a:srcRect t="31429" b="33571"/>
                  <a:stretch>
                    <a:fillRect/>
                  </a:stretch>
                </p:blipFill>
                <p:spPr bwMode="auto">
                  <a:xfrm>
                    <a:off x="2255520" y="2240267"/>
                    <a:ext cx="4632960" cy="2240295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53" name="Rectangle 52"/>
                  <p:cNvSpPr/>
                  <p:nvPr/>
                </p:nvSpPr>
                <p:spPr>
                  <a:xfrm>
                    <a:off x="2819400" y="2057400"/>
                    <a:ext cx="533400" cy="4572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Rectangle 53"/>
                  <p:cNvSpPr/>
                  <p:nvPr/>
                </p:nvSpPr>
                <p:spPr>
                  <a:xfrm>
                    <a:off x="3200400" y="2057400"/>
                    <a:ext cx="685800" cy="304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Rectangle 54"/>
                  <p:cNvSpPr/>
                  <p:nvPr/>
                </p:nvSpPr>
                <p:spPr>
                  <a:xfrm>
                    <a:off x="5105400" y="4267200"/>
                    <a:ext cx="1219200" cy="304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Rectangle 55"/>
                  <p:cNvSpPr/>
                  <p:nvPr/>
                </p:nvSpPr>
                <p:spPr>
                  <a:xfrm>
                    <a:off x="3124200" y="4419600"/>
                    <a:ext cx="304800" cy="1524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" name="Group 124"/>
              <p:cNvGrpSpPr/>
              <p:nvPr/>
            </p:nvGrpSpPr>
            <p:grpSpPr>
              <a:xfrm>
                <a:off x="-76200" y="977552"/>
                <a:ext cx="9220200" cy="4750496"/>
                <a:chOff x="-76200" y="977552"/>
                <a:chExt cx="9220200" cy="4750496"/>
              </a:xfrm>
            </p:grpSpPr>
            <p:grpSp>
              <p:nvGrpSpPr>
                <p:cNvPr id="13" name="Group 118"/>
                <p:cNvGrpSpPr/>
                <p:nvPr/>
              </p:nvGrpSpPr>
              <p:grpSpPr>
                <a:xfrm>
                  <a:off x="-76200" y="977552"/>
                  <a:ext cx="1143000" cy="4750496"/>
                  <a:chOff x="-76200" y="1018653"/>
                  <a:chExt cx="1143000" cy="4750496"/>
                </a:xfrm>
              </p:grpSpPr>
              <p:grpSp>
                <p:nvGrpSpPr>
                  <p:cNvPr id="31" name="Group 77"/>
                  <p:cNvGrpSpPr/>
                  <p:nvPr/>
                </p:nvGrpSpPr>
                <p:grpSpPr>
                  <a:xfrm>
                    <a:off x="29288" y="1018653"/>
                    <a:ext cx="932024" cy="838200"/>
                    <a:chOff x="2209800" y="3733800"/>
                    <a:chExt cx="932024" cy="838200"/>
                  </a:xfrm>
                </p:grpSpPr>
                <p:pic>
                  <p:nvPicPr>
                    <p:cNvPr id="43" name="Picture 3" descr="C:\Documents and Settings\walterl\Local Settings\Temporary Internet Files\Content.IE5\8QFQOUW9\MPj04394690000[1]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5" cstate="print"/>
                    <a:srcRect t="31429" r="45395" b="33571"/>
                    <a:stretch>
                      <a:fillRect/>
                    </a:stretch>
                  </p:blipFill>
                  <p:spPr bwMode="auto">
                    <a:xfrm>
                      <a:off x="2209800" y="3794756"/>
                      <a:ext cx="932024" cy="746765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44" name="Rectangle 43"/>
                    <p:cNvSpPr/>
                    <p:nvPr/>
                  </p:nvSpPr>
                  <p:spPr>
                    <a:xfrm>
                      <a:off x="2417545" y="3733800"/>
                      <a:ext cx="196516" cy="1524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" name="Rectangle 44"/>
                    <p:cNvSpPr/>
                    <p:nvPr/>
                  </p:nvSpPr>
                  <p:spPr>
                    <a:xfrm>
                      <a:off x="2557914" y="3733800"/>
                      <a:ext cx="252663" cy="1016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" name="Rectangle 45"/>
                    <p:cNvSpPr/>
                    <p:nvPr/>
                  </p:nvSpPr>
                  <p:spPr>
                    <a:xfrm>
                      <a:off x="2529840" y="4521200"/>
                      <a:ext cx="112295" cy="508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" name="Group 76"/>
                  <p:cNvGrpSpPr/>
                  <p:nvPr/>
                </p:nvGrpSpPr>
                <p:grpSpPr>
                  <a:xfrm>
                    <a:off x="-76200" y="3993801"/>
                    <a:ext cx="1143000" cy="838200"/>
                    <a:chOff x="2133600" y="3048000"/>
                    <a:chExt cx="1143000" cy="838200"/>
                  </a:xfrm>
                </p:grpSpPr>
                <p:pic>
                  <p:nvPicPr>
                    <p:cNvPr id="40" name="Picture 2" descr="C:\Documents and Settings\walterl\Local Settings\Temporary Internet Files\Content.IE5\8QFQOUW9\MPj04394690000[1]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4" cstate="print"/>
                    <a:srcRect l="47368" b="67143"/>
                    <a:stretch>
                      <a:fillRect/>
                    </a:stretch>
                  </p:blipFill>
                  <p:spPr bwMode="auto">
                    <a:xfrm>
                      <a:off x="2354187" y="3048000"/>
                      <a:ext cx="922413" cy="826196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41" name="Isosceles Triangle 4"/>
                    <p:cNvSpPr/>
                    <p:nvPr/>
                  </p:nvSpPr>
                  <p:spPr>
                    <a:xfrm>
                      <a:off x="2919162" y="3826329"/>
                      <a:ext cx="144128" cy="59871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2" name="Oval 41"/>
                    <p:cNvSpPr/>
                    <p:nvPr/>
                  </p:nvSpPr>
                  <p:spPr>
                    <a:xfrm>
                      <a:off x="2133600" y="3581400"/>
                      <a:ext cx="381000" cy="3048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3" name="Group 82"/>
                  <p:cNvGrpSpPr/>
                  <p:nvPr/>
                </p:nvGrpSpPr>
                <p:grpSpPr>
                  <a:xfrm>
                    <a:off x="66181" y="1967807"/>
                    <a:ext cx="858239" cy="914400"/>
                    <a:chOff x="4343400" y="3276600"/>
                    <a:chExt cx="858239" cy="914400"/>
                  </a:xfrm>
                </p:grpSpPr>
                <p:pic>
                  <p:nvPicPr>
                    <p:cNvPr id="38" name="Picture 4" descr="C:\Documents and Settings\walterl\Local Settings\Temporary Internet Files\Content.IE5\8QFQOUW9\MPj04394690000[1]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6" cstate="print"/>
                    <a:srcRect t="61429" r="47368"/>
                    <a:stretch>
                      <a:fillRect/>
                    </a:stretch>
                  </p:blipFill>
                  <p:spPr bwMode="auto">
                    <a:xfrm>
                      <a:off x="4343400" y="3390267"/>
                      <a:ext cx="858239" cy="800733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39" name="Oval 38"/>
                    <p:cNvSpPr/>
                    <p:nvPr/>
                  </p:nvSpPr>
                  <p:spPr>
                    <a:xfrm>
                      <a:off x="4649153" y="3276600"/>
                      <a:ext cx="402306" cy="22242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4" name="Group 94"/>
                  <p:cNvGrpSpPr/>
                  <p:nvPr/>
                </p:nvGrpSpPr>
                <p:grpSpPr>
                  <a:xfrm>
                    <a:off x="98371" y="2993161"/>
                    <a:ext cx="793858" cy="889686"/>
                    <a:chOff x="5942222" y="3453714"/>
                    <a:chExt cx="793858" cy="889686"/>
                  </a:xfrm>
                </p:grpSpPr>
                <p:pic>
                  <p:nvPicPr>
                    <p:cNvPr id="36" name="Picture 4" descr="C:\Documents and Settings\walterl\Local Settings\Temporary Internet Files\Content.IE5\8QFQOUW9\MPj04394690000[1]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6" cstate="print"/>
                    <a:srcRect l="51316" t="61429"/>
                    <a:stretch>
                      <a:fillRect/>
                    </a:stretch>
                  </p:blipFill>
                  <p:spPr bwMode="auto">
                    <a:xfrm>
                      <a:off x="5942222" y="3542667"/>
                      <a:ext cx="793858" cy="800733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37" name="Rectangle 36"/>
                    <p:cNvSpPr/>
                    <p:nvPr/>
                  </p:nvSpPr>
                  <p:spPr>
                    <a:xfrm>
                      <a:off x="6162124" y="3453714"/>
                      <a:ext cx="160922" cy="12356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pic>
                <p:nvPicPr>
                  <p:cNvPr id="35" name="Picture 2" descr="C:\Documents and Settings\walterl\Local Settings\Temporary Internet Files\Content.IE5\8QFQOUW9\MPj04394690000[1].jpg"/>
                  <p:cNvPicPr>
                    <a:picLocks noChangeAspect="1" noChangeArrowheads="1"/>
                  </p:cNvPicPr>
                  <p:nvPr/>
                </p:nvPicPr>
                <p:blipFill>
                  <a:blip r:embed="rId14" cstate="print"/>
                  <a:srcRect r="49342" b="67143"/>
                  <a:stretch>
                    <a:fillRect/>
                  </a:stretch>
                </p:blipFill>
                <p:spPr bwMode="auto">
                  <a:xfrm>
                    <a:off x="51393" y="4942953"/>
                    <a:ext cx="887815" cy="826196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14" name="Group 119"/>
                <p:cNvGrpSpPr/>
                <p:nvPr/>
              </p:nvGrpSpPr>
              <p:grpSpPr>
                <a:xfrm>
                  <a:off x="8001000" y="977552"/>
                  <a:ext cx="1143000" cy="4750496"/>
                  <a:chOff x="7886700" y="1024655"/>
                  <a:chExt cx="1143000" cy="4750496"/>
                </a:xfrm>
              </p:grpSpPr>
              <p:grpSp>
                <p:nvGrpSpPr>
                  <p:cNvPr id="15" name="Group 77"/>
                  <p:cNvGrpSpPr/>
                  <p:nvPr/>
                </p:nvGrpSpPr>
                <p:grpSpPr>
                  <a:xfrm>
                    <a:off x="7992188" y="4936951"/>
                    <a:ext cx="932024" cy="838200"/>
                    <a:chOff x="2209800" y="3733800"/>
                    <a:chExt cx="932024" cy="838200"/>
                  </a:xfrm>
                </p:grpSpPr>
                <p:pic>
                  <p:nvPicPr>
                    <p:cNvPr id="27" name="Picture 3" descr="C:\Documents and Settings\walterl\Local Settings\Temporary Internet Files\Content.IE5\8QFQOUW9\MPj04394690000[1]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5" cstate="print"/>
                    <a:srcRect t="31429" r="45395" b="33571"/>
                    <a:stretch>
                      <a:fillRect/>
                    </a:stretch>
                  </p:blipFill>
                  <p:spPr bwMode="auto">
                    <a:xfrm>
                      <a:off x="2209800" y="3794756"/>
                      <a:ext cx="932024" cy="746765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28" name="Rectangle 27"/>
                    <p:cNvSpPr/>
                    <p:nvPr/>
                  </p:nvSpPr>
                  <p:spPr>
                    <a:xfrm>
                      <a:off x="2417545" y="3733800"/>
                      <a:ext cx="196516" cy="1524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" name="Rectangle 28"/>
                    <p:cNvSpPr/>
                    <p:nvPr/>
                  </p:nvSpPr>
                  <p:spPr>
                    <a:xfrm>
                      <a:off x="2557914" y="3733800"/>
                      <a:ext cx="252663" cy="1016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" name="Rectangle 29"/>
                    <p:cNvSpPr/>
                    <p:nvPr/>
                  </p:nvSpPr>
                  <p:spPr>
                    <a:xfrm>
                      <a:off x="2529840" y="4521200"/>
                      <a:ext cx="112295" cy="508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" name="Group 76"/>
                  <p:cNvGrpSpPr/>
                  <p:nvPr/>
                </p:nvGrpSpPr>
                <p:grpSpPr>
                  <a:xfrm>
                    <a:off x="7886700" y="1961804"/>
                    <a:ext cx="1143000" cy="838200"/>
                    <a:chOff x="2133600" y="3048000"/>
                    <a:chExt cx="1143000" cy="838200"/>
                  </a:xfrm>
                </p:grpSpPr>
                <p:pic>
                  <p:nvPicPr>
                    <p:cNvPr id="24" name="Picture 2" descr="C:\Documents and Settings\walterl\Local Settings\Temporary Internet Files\Content.IE5\8QFQOUW9\MPj04394690000[1]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4" cstate="print"/>
                    <a:srcRect l="47368" b="67143"/>
                    <a:stretch>
                      <a:fillRect/>
                    </a:stretch>
                  </p:blipFill>
                  <p:spPr bwMode="auto">
                    <a:xfrm>
                      <a:off x="2354187" y="3048000"/>
                      <a:ext cx="922413" cy="826196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25" name="Isosceles Triangle 4"/>
                    <p:cNvSpPr/>
                    <p:nvPr/>
                  </p:nvSpPr>
                  <p:spPr>
                    <a:xfrm>
                      <a:off x="2919162" y="3826329"/>
                      <a:ext cx="144128" cy="59871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" name="Oval 25"/>
                    <p:cNvSpPr/>
                    <p:nvPr/>
                  </p:nvSpPr>
                  <p:spPr>
                    <a:xfrm>
                      <a:off x="2133600" y="3581400"/>
                      <a:ext cx="381000" cy="3048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" name="Group 82"/>
                  <p:cNvGrpSpPr/>
                  <p:nvPr/>
                </p:nvGrpSpPr>
                <p:grpSpPr>
                  <a:xfrm>
                    <a:off x="8029081" y="3911597"/>
                    <a:ext cx="858239" cy="914400"/>
                    <a:chOff x="4343400" y="3276600"/>
                    <a:chExt cx="858239" cy="914400"/>
                  </a:xfrm>
                </p:grpSpPr>
                <p:pic>
                  <p:nvPicPr>
                    <p:cNvPr id="22" name="Picture 4" descr="C:\Documents and Settings\walterl\Local Settings\Temporary Internet Files\Content.IE5\8QFQOUW9\MPj04394690000[1]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6" cstate="print"/>
                    <a:srcRect t="61429" r="47368"/>
                    <a:stretch>
                      <a:fillRect/>
                    </a:stretch>
                  </p:blipFill>
                  <p:spPr bwMode="auto">
                    <a:xfrm>
                      <a:off x="4343400" y="3390267"/>
                      <a:ext cx="858239" cy="800733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23" name="Oval 22"/>
                    <p:cNvSpPr/>
                    <p:nvPr/>
                  </p:nvSpPr>
                  <p:spPr>
                    <a:xfrm>
                      <a:off x="4649153" y="3276600"/>
                      <a:ext cx="402306" cy="22242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8" name="Group 94"/>
                  <p:cNvGrpSpPr/>
                  <p:nvPr/>
                </p:nvGrpSpPr>
                <p:grpSpPr>
                  <a:xfrm>
                    <a:off x="8061271" y="2910958"/>
                    <a:ext cx="793858" cy="889686"/>
                    <a:chOff x="5942222" y="3453714"/>
                    <a:chExt cx="793858" cy="889686"/>
                  </a:xfrm>
                </p:grpSpPr>
                <p:pic>
                  <p:nvPicPr>
                    <p:cNvPr id="20" name="Picture 4" descr="C:\Documents and Settings\walterl\Local Settings\Temporary Internet Files\Content.IE5\8QFQOUW9\MPj04394690000[1]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6" cstate="print"/>
                    <a:srcRect l="51316" t="61429"/>
                    <a:stretch>
                      <a:fillRect/>
                    </a:stretch>
                  </p:blipFill>
                  <p:spPr bwMode="auto">
                    <a:xfrm>
                      <a:off x="5942222" y="3542667"/>
                      <a:ext cx="793858" cy="800733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21" name="Rectangle 20"/>
                    <p:cNvSpPr/>
                    <p:nvPr/>
                  </p:nvSpPr>
                  <p:spPr>
                    <a:xfrm>
                      <a:off x="6162124" y="3453714"/>
                      <a:ext cx="160922" cy="12356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pic>
                <p:nvPicPr>
                  <p:cNvPr id="19" name="Picture 2" descr="C:\Documents and Settings\walterl\Local Settings\Temporary Internet Files\Content.IE5\8QFQOUW9\MPj04394690000[1].jpg"/>
                  <p:cNvPicPr>
                    <a:picLocks noChangeAspect="1" noChangeArrowheads="1"/>
                  </p:cNvPicPr>
                  <p:nvPr/>
                </p:nvPicPr>
                <p:blipFill>
                  <a:blip r:embed="rId14" cstate="print"/>
                  <a:srcRect r="49342" b="67143"/>
                  <a:stretch>
                    <a:fillRect/>
                  </a:stretch>
                </p:blipFill>
                <p:spPr bwMode="auto">
                  <a:xfrm>
                    <a:off x="8014293" y="1024655"/>
                    <a:ext cx="887815" cy="826196"/>
                  </a:xfrm>
                  <a:prstGeom prst="rect">
                    <a:avLst/>
                  </a:prstGeom>
                  <a:noFill/>
                </p:spPr>
              </p:pic>
            </p:grp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471299" cy="10668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softEdge rad="12700"/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8800"/>
            <a:ext cx="7467600" cy="429736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softEdge rad="12700"/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FCC66"/>
                </a:solidFill>
                <a:latin typeface="Comic Sans MS" pitchFamily="66" charset="0"/>
              </a:defRPr>
            </a:lvl1pPr>
          </a:lstStyle>
          <a:p>
            <a:fld id="{656CB524-38C6-41D3-A575-2B6E067C3E00}" type="datetimeFigureOut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CC66"/>
                </a:solidFill>
                <a:latin typeface="Comic Sans MS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FFCC66"/>
                </a:solidFill>
                <a:latin typeface="Comic Sans MS" pitchFamily="66" charset="0"/>
              </a:defRPr>
            </a:lvl1pPr>
          </a:lstStyle>
          <a:p>
            <a:fld id="{B0B42EE5-D397-429D-8517-8DE93E441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4">
              <a:lumMod val="75000"/>
            </a:schemeClr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3">
              <a:lumMod val="75000"/>
            </a:schemeClr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3">
              <a:lumMod val="75000"/>
            </a:schemeClr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3">
              <a:lumMod val="75000"/>
            </a:schemeClr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3">
              <a:lumMod val="75000"/>
            </a:schemeClr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3">
              <a:lumMod val="75000"/>
            </a:schemeClr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google.com/imgres?imgurl=http://dclips.fundraw.com/zobo500dir/party_hat_hein-jan_leliv_01.jpg&amp;imgrefurl=http://www.fundraw.com/clipart/clip-art/00001941/Party-Hat/&amp;usg=__5GRvmOd5E5DYdjGpWfSfvle53Cg=&amp;h=500&amp;w=463&amp;sz=56&amp;hl=en&amp;start=16&amp;sig2=vp6NvMkTPRTOV-ldNCQtvA&amp;um=1&amp;tbnid=EJnbbP5-0WXl7M:&amp;tbnh=130&amp;tbnw=120&amp;prev=/images?q=party+clip+art&amp;hl=en&amp;rlz=1T4ADBS_enUS236US299&amp;um=1&amp;ei=XGkkSoTxNtOwmAegzdnBCQ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hyperlink" Target="http://images.google.com/imgres?imgurl=http://img378.imageshack.us/img378/2879/celebrationclipartpartyhm3.gif&amp;imgrefurl=http://clipart-for-free.blogspot.com/2008/08/party-celebration-clipart.html&amp;usg=__pvYHXnySG8qMf72eJH4hviHBnII=&amp;h=598&amp;w=407&amp;sz=10&amp;hl=en&amp;start=5&amp;sig2=NbuaEGuQ78ItW1VaujRM1A&amp;um=1&amp;tbnid=cQSXofJrFMYBCM:&amp;tbnh=135&amp;tbnw=92&amp;prev=/images?q=party+clip+art&amp;hl=en&amp;rlz=1T4ADBS_enUS236US299&amp;um=1&amp;ei=XGkkSoTxNtOwmAegzdnBCQ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montgomery@bradleyschools.or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google.com/imgres?imgurl=http://www.balloonmaniacs.com/images/smileyfacewithpartyhatballoon.jpg&amp;imgrefurl=http://www.balloonmaniacs.com/index.php?main_page=index&amp;cPath=70_306&amp;usg=__LdXJIgqsJUN-t1YBbGE1GOanPQI=&amp;h=480&amp;w=480&amp;sz=45&amp;hl=en&amp;start=2&amp;sig2=y7vIyqmneb9_dT076SXM5Q&amp;um=1&amp;tbnid=7X6Sz2w3QohQDM:&amp;tbnh=129&amp;tbnw=129&amp;prev=/images?q=happy+face+with+party+hat&amp;hl=en&amp;rlz=1T4ADBS_enUS236US299&amp;um=1&amp;ei=tGQkSp67AqeDmAf8j_GOCQ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blog.mlive.com/chronicle/2008/04/large_Calendar%20clip%20art.gi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images.google.com/imgres?imgurl=http://upload.wikimedia.org/wikipedia/en/c/cc/UTVolunteers.png&amp;imgrefurl=http://sportslogopundit.blogspot.com/&amp;usg=__Pjc4rwne5uTuSG136ctAe2PHRdE=&amp;h=275&amp;w=300&amp;sz=7&amp;hl=en&amp;start=9&amp;sig2=UosWkbgy8sfSYOYCvGcRzA&amp;um=1&amp;tbnid=wPMe2ARqWomByM:&amp;tbnh=106&amp;tbnw=116&amp;prev=/images?q=Tennessee+Volunteers+clip+art&amp;hl=en&amp;rlz=1T4ADBS_enUS236US299&amp;um=1&amp;ei=tWkkSuqdJ53fmQfY-PCvCQ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images.google.com/imgres?imgurl=http://www.dreamstime.com/glowing-handprint-aura-backgrounds-thumb4463284.jpg&amp;imgrefurl=http://www.dreamstime.com/glowing-handprint-aura-backgrounds-image4463284&amp;usg=__En0CoplOrRrtVwwq4GiM4Ebp6UU=&amp;h=350&amp;w=280&amp;sz=34&amp;hl=en&amp;start=23&amp;um=1&amp;tbnid=4hu-u-2T7IZctM:&amp;tbnh=120&amp;tbnw=96&amp;prev=/images?q=handprint+clip+art&amp;ndsp=20&amp;hl=en&amp;rlz=1T4ADBS_enUS236US299&amp;sa=N&amp;start=20&amp;um=1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dotservices.com.au/DOTS%20happy%20family%20cartoon.gif&amp;imgrefurl=http://nickandmiriamfamily.blogspot.com/&amp;usg=__yf4WhyGSRIBYHCunMzGh4J_L6hk=&amp;h=350&amp;w=350&amp;sz=17&amp;hl=en&amp;start=11&amp;um=1&amp;tbnid=CCjG2xGv3lkABM:&amp;tbnh=120&amp;tbnw=120&amp;prev=/images?q=happy+kids+cartoon&amp;hl=en&amp;rlz=1T4ADBS_enUS236US299&amp;um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com/imgres?imgurl=http://www.kellyskindergarten.com/Calendar/images/pieces.JPG&amp;imgrefurl=http://www.kellyskindergarten.com/Calendar/calendarmaterials.htm&amp;usg=__dVuX39A_5FBhKtwsklL6g52ytjU=&amp;h=876&amp;w=1213&amp;sz=98&amp;hl=en&amp;start=3&amp;sig2=FROwUabiDPft5q4tvnLvgA&amp;um=1&amp;tbnid=zDqSLp8ZXI2cgM:&amp;tbnh=108&amp;tbnw=150&amp;prev=/images?q=calendar+clip+art&amp;hl=en&amp;rlz=1T4ADBS_enUS236US299&amp;um=1&amp;ei=i2ckSvf5DcGgmAeh4IysC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westath.org/images/home_page_pics/computer.jpg&amp;imgrefurl=http://www.westath.org/&amp;usg=__2fjYe9p_8fpJ2yfhi8g4u2j33Q0=&amp;h=377&amp;w=353&amp;sz=20&amp;hl=en&amp;start=2&amp;sig2=J9OZq5q6wFTlJ9XyI0vcMQ&amp;um=1&amp;tbnid=JY0zA4972ttCLM:&amp;tbnh=122&amp;tbnw=114&amp;prev=/images?q=computer&amp;hl=en&amp;rlz=1T4ADBS_enUS236US299&amp;um=1&amp;ei=UjAjSuXvGqDCmQen6_27CQ" TargetMode="External"/><Relationship Id="rId2" Type="http://schemas.openxmlformats.org/officeDocument/2006/relationships/hyperlink" Target="http://www.montgomerysmonkey.weebly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google.com/imgres?imgurl=http://www.dailyweeder.com/wp-content/uploads/z-snack-clipart.bmp&amp;imgrefurl=http://transitionschooltowork.org/pdf/igotthejob2.pdf&amp;usg=__VkBca3HakjQLdacCNxZh1U86KKk=&amp;h=541&amp;w=550&amp;sz=873&amp;hl=en&amp;start=1&amp;sig2=a6vj3aRmY25qaDPKb3AQhA&amp;um=1&amp;tbnid=SDT4UaaDhOSTAM:&amp;tbnh=131&amp;tbnw=133&amp;prev=/images?q=snack+clip+art&amp;hl=en&amp;rlz=1T4ADBS_enUS236US299&amp;um=1&amp;ei=-WgkSqD4DqalmQe3gO2UCw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images.google.com/imgres?imgurl=http://www.istockphoto.com/file_thumbview_approve/5863914/2/istockphoto_5863914-water-bottle-green.jpg&amp;imgrefurl=http://www.istockphoto.com/file_closeup/objects-equipment/5863914-water-bottle-green.php?id=5863914&amp;refnum=2304381&amp;usg=__vzzc5f9nD4GbmKjvQTiIn2VWGag=&amp;h=380&amp;w=380&amp;sz=28&amp;hl=en&amp;start=1&amp;sig2=8ZdDk1GhHC7pUTSiHgghEA&amp;um=1&amp;tbnid=HRhv52OjAM0QgM:&amp;tbnh=123&amp;tbnw=123&amp;prev=/images?q=water+bottle+clip+art&amp;hl=en&amp;rlz=1T4ADBS_enUS236US299&amp;um=1&amp;ei=OWkkSvfDDc-gmAfe3ozGC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8241175" cy="426720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7030A0"/>
                </a:solidFill>
                <a:latin typeface="Doodle Tipsy"/>
              </a:rPr>
              <a:t/>
            </a:r>
            <a:br>
              <a:rPr lang="en-US" sz="5400" dirty="0" smtClean="0">
                <a:solidFill>
                  <a:srgbClr val="7030A0"/>
                </a:solidFill>
                <a:latin typeface="Doodle Tipsy"/>
              </a:rPr>
            </a:br>
            <a:r>
              <a:rPr lang="en-US" sz="5400" dirty="0" smtClean="0">
                <a:solidFill>
                  <a:srgbClr val="7030A0"/>
                </a:solidFill>
                <a:latin typeface="Doodle Tipsy"/>
              </a:rPr>
              <a:t/>
            </a:r>
            <a:br>
              <a:rPr lang="en-US" sz="5400" dirty="0" smtClean="0">
                <a:solidFill>
                  <a:srgbClr val="7030A0"/>
                </a:solidFill>
                <a:latin typeface="Doodle Tipsy"/>
              </a:rPr>
            </a:br>
            <a:r>
              <a:rPr lang="en-US" sz="5400" dirty="0" smtClean="0">
                <a:solidFill>
                  <a:srgbClr val="7030A0"/>
                </a:solidFill>
              </a:rPr>
              <a:t/>
            </a:r>
            <a:br>
              <a:rPr lang="en-US" sz="5400" dirty="0" smtClean="0">
                <a:solidFill>
                  <a:srgbClr val="7030A0"/>
                </a:solidFill>
              </a:rPr>
            </a:br>
            <a:r>
              <a:rPr lang="en-US" sz="6100" dirty="0" smtClean="0">
                <a:solidFill>
                  <a:srgbClr val="7030A0"/>
                </a:solidFill>
              </a:rPr>
              <a:t>Welcome to </a:t>
            </a:r>
            <a:br>
              <a:rPr lang="en-US" sz="6100" dirty="0" smtClean="0">
                <a:solidFill>
                  <a:srgbClr val="7030A0"/>
                </a:solidFill>
              </a:rPr>
            </a:br>
            <a:r>
              <a:rPr lang="en-US" sz="6100" dirty="0" smtClean="0">
                <a:solidFill>
                  <a:srgbClr val="7030A0"/>
                </a:solidFill>
              </a:rPr>
              <a:t>Parent Orientation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smtClean="0">
                <a:solidFill>
                  <a:srgbClr val="7030A0"/>
                </a:solidFill>
              </a:rPr>
              <a:t>2014-2015</a:t>
            </a:r>
            <a:r>
              <a:rPr lang="en-US" sz="3600" dirty="0" smtClean="0">
                <a:solidFill>
                  <a:srgbClr val="7030A0"/>
                </a:solidFill>
              </a:rPr>
              <a:t/>
            </a:r>
            <a:br>
              <a:rPr lang="en-US" sz="3600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Mrs. Montgomery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Doodle Tipsy"/>
              </a:rPr>
              <a:t/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Doodle Tipsy"/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Doodle Tipsy"/>
              </a:rPr>
              <a:t/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Doodle Tipsy"/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Doodle Tipsy"/>
              </a:rPr>
              <a:t/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Doodle Tipsy"/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Doodle Tipsy"/>
              </a:rPr>
              <a:t/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Doodle Tipsy"/>
              </a:rPr>
            </a:br>
            <a:endParaRPr lang="en-US" sz="4000" dirty="0">
              <a:solidFill>
                <a:schemeClr val="accent6">
                  <a:lumMod val="75000"/>
                </a:schemeClr>
              </a:solidFill>
              <a:latin typeface="Doodle Tips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838200" y="304800"/>
            <a:ext cx="7471299" cy="1066800"/>
          </a:xfrm>
        </p:spPr>
        <p:txBody>
          <a:bodyPr/>
          <a:lstStyle/>
          <a:p>
            <a:r>
              <a:rPr lang="en-US" sz="5400" b="1" u="sng" dirty="0" smtClean="0">
                <a:solidFill>
                  <a:srgbClr val="7030A0"/>
                </a:solidFill>
              </a:rPr>
              <a:t>Birthdays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8077200" cy="4953000"/>
          </a:xfrm>
        </p:spPr>
        <p:txBody>
          <a:bodyPr>
            <a:normAutofit fontScale="92500" lnSpcReduction="20000"/>
          </a:bodyPr>
          <a:lstStyle/>
          <a:p>
            <a:pPr algn="ctr">
              <a:buFont typeface="Arial" charset="0"/>
              <a:buNone/>
            </a:pPr>
            <a:r>
              <a:rPr lang="en-US" sz="3000" dirty="0" smtClean="0"/>
              <a:t>In honor of your child’s birthday, you can donate the following to our class:</a:t>
            </a:r>
          </a:p>
          <a:p>
            <a:pPr>
              <a:buFont typeface="Arial" charset="0"/>
              <a:buNone/>
            </a:pPr>
            <a:r>
              <a:rPr lang="en-US" sz="3000" dirty="0" smtClean="0"/>
              <a:t>- book</a:t>
            </a:r>
          </a:p>
          <a:p>
            <a:pPr>
              <a:buFont typeface="Arial" charset="0"/>
              <a:buNone/>
            </a:pPr>
            <a:r>
              <a:rPr lang="en-US" sz="3000" dirty="0" smtClean="0"/>
              <a:t>- educational game</a:t>
            </a:r>
          </a:p>
          <a:p>
            <a:pPr>
              <a:buFontTx/>
              <a:buChar char="-"/>
            </a:pPr>
            <a:r>
              <a:rPr lang="en-US" sz="3000" dirty="0" smtClean="0"/>
              <a:t>“G” rated DVD</a:t>
            </a:r>
          </a:p>
          <a:p>
            <a:pPr>
              <a:buFontTx/>
              <a:buChar char="-"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If you would like to send a treat to celebrate, we will enjoy these during our </a:t>
            </a:r>
            <a:r>
              <a:rPr lang="en-US" sz="3000" b="1" dirty="0" smtClean="0"/>
              <a:t>LUNCH</a:t>
            </a:r>
            <a:r>
              <a:rPr lang="en-US" sz="3000" dirty="0" smtClean="0"/>
              <a:t> time.  (see schedule for time)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If you send invitations, it must be for entire class or ALL boys/ALL girls.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pic>
        <p:nvPicPr>
          <p:cNvPr id="21508" name="Picture 4" descr="birthday k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81000"/>
            <a:ext cx="1524000" cy="990600"/>
          </a:xfrm>
          <a:prstGeom prst="rect">
            <a:avLst/>
          </a:prstGeom>
          <a:noFill/>
          <a:ln w="9525">
            <a:solidFill>
              <a:srgbClr val="990099"/>
            </a:solidFill>
            <a:miter lim="800000"/>
            <a:headEnd/>
            <a:tailEnd/>
          </a:ln>
        </p:spPr>
      </p:pic>
      <p:pic>
        <p:nvPicPr>
          <p:cNvPr id="21509" name="Picture 5" descr="birthday k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81000"/>
            <a:ext cx="1524000" cy="990600"/>
          </a:xfrm>
          <a:prstGeom prst="rect">
            <a:avLst/>
          </a:prstGeom>
          <a:noFill/>
          <a:ln w="9525">
            <a:solidFill>
              <a:srgbClr val="990099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838200" y="381000"/>
            <a:ext cx="7471299" cy="1066800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7030A0"/>
                </a:solidFill>
              </a:rPr>
              <a:t>Class Parties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685800" y="1447800"/>
            <a:ext cx="7620000" cy="4678363"/>
          </a:xfrm>
        </p:spPr>
        <p:txBody>
          <a:bodyPr>
            <a:normAutofit/>
          </a:bodyPr>
          <a:lstStyle/>
          <a:p>
            <a:pPr algn="ctr">
              <a:buFont typeface="Arial" charset="0"/>
              <a:buNone/>
            </a:pPr>
            <a:r>
              <a:rPr lang="en-US" dirty="0" smtClean="0"/>
              <a:t>CHRISTMAS and VALENTINE’S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I will send more detailed information </a:t>
            </a:r>
          </a:p>
          <a:p>
            <a:pPr>
              <a:buFont typeface="Arial" charset="0"/>
              <a:buNone/>
            </a:pPr>
            <a:r>
              <a:rPr lang="en-US" dirty="0" smtClean="0"/>
              <a:t>as these holidays approach. 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We’ll need volunteers to organize, send goodies, and help at the party.  </a:t>
            </a:r>
            <a:r>
              <a:rPr lang="en-US" dirty="0" smtClean="0">
                <a:sym typeface="Wingdings" pitchFamily="2" charset="2"/>
              </a:rPr>
              <a:t> 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pic>
        <p:nvPicPr>
          <p:cNvPr id="24580" name="Picture 5" descr="party_hat_hein-jan_leliv_0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04800"/>
            <a:ext cx="1143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7" descr="celebrationclipartpartyhm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400410">
            <a:off x="663054" y="145924"/>
            <a:ext cx="1056290" cy="1149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 smtClean="0">
                <a:solidFill>
                  <a:srgbClr val="7030A0"/>
                </a:solidFill>
              </a:rPr>
              <a:t>Field Trips</a:t>
            </a:r>
            <a:endParaRPr lang="en-US" sz="5400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Students must ride bus, even if parent chaperones.  Chaperones can carpool.</a:t>
            </a:r>
          </a:p>
          <a:p>
            <a:endParaRPr lang="en-US" sz="2800" dirty="0" smtClean="0"/>
          </a:p>
          <a:p>
            <a:r>
              <a:rPr lang="en-US" sz="2800" b="1" dirty="0" smtClean="0"/>
              <a:t>Wear class shirt.</a:t>
            </a:r>
          </a:p>
          <a:p>
            <a:endParaRPr lang="en-US" sz="2800" dirty="0" smtClean="0"/>
          </a:p>
          <a:p>
            <a:r>
              <a:rPr lang="en-US" sz="2800" dirty="0" smtClean="0"/>
              <a:t>More info. as trips approach</a:t>
            </a:r>
          </a:p>
        </p:txBody>
      </p:sp>
      <p:pic>
        <p:nvPicPr>
          <p:cNvPr id="4098" name="Picture 2" descr="C:\Documents and Settings\student\Local Settings\Temporary Internet Files\Content.IE5\O9XYVNPO\MC90013453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191000"/>
            <a:ext cx="1675224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7030A0"/>
                </a:solidFill>
              </a:rPr>
              <a:t>Parent Communication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7696200" cy="4648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en-US" u="sng" dirty="0" smtClean="0"/>
              <a:t>*Agenda: </a:t>
            </a:r>
            <a:r>
              <a:rPr lang="en-US" dirty="0" smtClean="0"/>
              <a:t>main form of communication 	Please check it DAILY.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en-US" u="sng" dirty="0" smtClean="0"/>
              <a:t>*Email:  </a:t>
            </a:r>
            <a:r>
              <a:rPr lang="en-US" sz="2800" dirty="0" smtClean="0">
                <a:hlinkClick r:id="rId2"/>
              </a:rPr>
              <a:t>amontgomery@clevelandschools.org</a:t>
            </a:r>
            <a:endParaRPr lang="en-US" sz="2800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en-US" u="sng" dirty="0" smtClean="0"/>
              <a:t>*Conferences:  </a:t>
            </a:r>
            <a:r>
              <a:rPr lang="en-US" dirty="0" smtClean="0"/>
              <a:t>I will schedule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en-US" dirty="0" smtClean="0"/>
              <a:t>conferences as needed, and you can do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en-US" dirty="0" smtClean="0"/>
              <a:t>so as well. (NO DROP-INS).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en-US" u="sng" dirty="0" smtClean="0"/>
              <a:t>*Website and Newsletter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7030A0"/>
                </a:solidFill>
              </a:rPr>
              <a:t>Remind101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7696200" cy="4648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en-US" sz="2800" dirty="0" smtClean="0"/>
              <a:t>*FREE service for teacher communication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endParaRPr lang="en-US" sz="2800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en-US" u="sng" dirty="0" smtClean="0"/>
              <a:t>*Please take out your cell-phone now.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endParaRPr lang="en-US" u="sng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en-US" dirty="0" smtClean="0"/>
              <a:t>Send text to:  (615) 281-5749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en-US" dirty="0" smtClean="0"/>
              <a:t>Message:  @ae2497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en-US" dirty="0" smtClean="0"/>
              <a:t>Email:  ae2497@mail.remind101.com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7030A0"/>
                </a:solidFill>
              </a:rPr>
              <a:t>Report Cards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7696200" cy="4648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Report cards are distributed every 9 weeks.  </a:t>
            </a:r>
          </a:p>
          <a:p>
            <a:endParaRPr lang="en-US" sz="2800" dirty="0" smtClean="0"/>
          </a:p>
          <a:p>
            <a:r>
              <a:rPr lang="en-US" sz="2800" dirty="0" smtClean="0"/>
              <a:t>Markings are determined by teacher observation, daily work, projects, homework, tests, and achievement. </a:t>
            </a:r>
          </a:p>
          <a:p>
            <a:endParaRPr lang="en-US" sz="2800" dirty="0" smtClean="0"/>
          </a:p>
          <a:p>
            <a:r>
              <a:rPr lang="en-US" sz="2800" u="sng" dirty="0" smtClean="0"/>
              <a:t>Please sign and return to school in a timely manner.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7030A0"/>
                </a:solidFill>
              </a:rPr>
              <a:t>Lunch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76962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dirty="0" smtClean="0"/>
              <a:t>All student breakfasts and lunches will be free this year thanks to a grant we received from the state.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However, if your child goes through the cafeteria line, he or she MUST get at least these three items:  a milk, fruit, and vegetable.  If they only get one or two items, they must be purchased. 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7030A0"/>
                </a:solidFill>
              </a:rPr>
              <a:t>Allergies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76962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	</a:t>
            </a:r>
            <a:endParaRPr lang="en-US" sz="2800" b="1" dirty="0" smtClean="0"/>
          </a:p>
          <a:p>
            <a:pPr marL="0" indent="0" algn="ctr">
              <a:buNone/>
            </a:pPr>
            <a:r>
              <a:rPr lang="en-US" sz="2800" dirty="0" smtClean="0"/>
              <a:t>We </a:t>
            </a:r>
            <a:r>
              <a:rPr lang="en-US" sz="2800" dirty="0"/>
              <a:t>have </a:t>
            </a:r>
            <a:r>
              <a:rPr lang="en-US" sz="2800" b="1" u="sng" dirty="0"/>
              <a:t>NUT allergies</a:t>
            </a:r>
            <a:r>
              <a:rPr lang="en-US" sz="2800" b="1" dirty="0"/>
              <a:t> </a:t>
            </a:r>
            <a:r>
              <a:rPr lang="en-US" sz="2800" dirty="0"/>
              <a:t>in class. 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Therefore</a:t>
            </a:r>
            <a:r>
              <a:rPr lang="en-US" sz="2800" dirty="0"/>
              <a:t>, we </a:t>
            </a:r>
            <a:r>
              <a:rPr lang="en-US" sz="2800" dirty="0" smtClean="0"/>
              <a:t>will NOT send treats that contain nuts or were made in such a facility as a WHOLE class treat.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We also have a sugar wafer cookie allergy, so we will avoid those as well.</a:t>
            </a: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522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 smtClean="0">
                <a:solidFill>
                  <a:srgbClr val="7030A0"/>
                </a:solidFill>
              </a:rPr>
              <a:t>Devices</a:t>
            </a:r>
            <a:endParaRPr lang="en-US" sz="5400" b="1" u="sng" dirty="0" smtClean="0">
              <a:solidFill>
                <a:srgbClr val="7030A0"/>
              </a:solidFill>
            </a:endParaRP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7696200" cy="464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b="1" dirty="0" smtClean="0"/>
          </a:p>
          <a:p>
            <a:pPr marL="0" indent="0" algn="ctr">
              <a:buNone/>
            </a:pPr>
            <a:r>
              <a:rPr lang="en-US" sz="2800" b="1" dirty="0" smtClean="0"/>
              <a:t>New Policy this year.  (form to sign)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800" dirty="0" smtClean="0"/>
              <a:t>I will let you know, in advance, when students can bring their personal electronic devices to school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367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Autofit/>
          </a:bodyPr>
          <a:lstStyle/>
          <a:p>
            <a:r>
              <a:rPr lang="en-US" sz="5400" b="1" u="sng" dirty="0" smtClean="0">
                <a:solidFill>
                  <a:srgbClr val="7030A0"/>
                </a:solidFill>
              </a:rPr>
              <a:t>Discipline Policy</a:t>
            </a:r>
            <a:r>
              <a:rPr lang="en-US" sz="5400" dirty="0" smtClean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6147" name="Rectangle 5"/>
          <p:cNvSpPr>
            <a:spLocks noGrp="1"/>
          </p:cNvSpPr>
          <p:nvPr>
            <p:ph type="body" sz="half" idx="1"/>
          </p:nvPr>
        </p:nvSpPr>
        <p:spPr>
          <a:xfrm>
            <a:off x="838200" y="1447800"/>
            <a:ext cx="7620000" cy="502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u="sng" dirty="0" smtClean="0">
                <a:latin typeface="Comic Sans MS" pitchFamily="66" charset="0"/>
              </a:rPr>
              <a:t>Classroom Rules:</a:t>
            </a:r>
            <a:r>
              <a:rPr lang="en-US" b="1" dirty="0" smtClean="0">
                <a:latin typeface="Comic Sans MS" pitchFamily="66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1.  Follow directions the FIRST time given.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2.  Keep your hands, feet, and objects to </a:t>
            </a:r>
          </a:p>
          <a:p>
            <a:pPr>
              <a:buNone/>
            </a:pPr>
            <a:r>
              <a:rPr lang="en-US" sz="2400" dirty="0" smtClean="0"/>
              <a:t>	     </a:t>
            </a:r>
            <a:r>
              <a:rPr lang="en-US" sz="2400" dirty="0" smtClean="0">
                <a:latin typeface="Comic Sans MS" pitchFamily="66" charset="0"/>
              </a:rPr>
              <a:t>yourself.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3.  Raise your hand before you talk, and raise </a:t>
            </a:r>
          </a:p>
          <a:p>
            <a:pPr>
              <a:buNone/>
            </a:pPr>
            <a:r>
              <a:rPr lang="en-US" sz="2400" dirty="0" smtClean="0"/>
              <a:t>	     </a:t>
            </a:r>
            <a:r>
              <a:rPr lang="en-US" sz="2400" dirty="0" smtClean="0">
                <a:latin typeface="Comic Sans MS" pitchFamily="66" charset="0"/>
              </a:rPr>
              <a:t>your hand before you walk.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4.  </a:t>
            </a:r>
            <a:r>
              <a:rPr lang="en-US" sz="2400" dirty="0" smtClean="0"/>
              <a:t>L</a:t>
            </a:r>
            <a:r>
              <a:rPr lang="en-US" sz="2400" dirty="0" smtClean="0">
                <a:latin typeface="Comic Sans MS" pitchFamily="66" charset="0"/>
              </a:rPr>
              <a:t>isten carefully when others are </a:t>
            </a:r>
          </a:p>
          <a:p>
            <a:pPr>
              <a:buNone/>
            </a:pPr>
            <a:r>
              <a:rPr lang="en-US" sz="2400" dirty="0" smtClean="0"/>
              <a:t>	     talking</a:t>
            </a:r>
            <a:r>
              <a:rPr lang="en-US" sz="2400" dirty="0" smtClean="0">
                <a:latin typeface="Comic Sans MS" pitchFamily="66" charset="0"/>
              </a:rPr>
              <a:t>. 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5.  Treat others like you want to be </a:t>
            </a:r>
          </a:p>
          <a:p>
            <a:pPr>
              <a:buNone/>
            </a:pPr>
            <a:r>
              <a:rPr lang="en-US" sz="2400" dirty="0" smtClean="0"/>
              <a:t>	     </a:t>
            </a:r>
            <a:r>
              <a:rPr lang="en-US" sz="2400" dirty="0" smtClean="0">
                <a:latin typeface="Comic Sans MS" pitchFamily="66" charset="0"/>
              </a:rPr>
              <a:t>treated.</a:t>
            </a: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7315200" y="4549676"/>
            <a:ext cx="1143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1800" b="0" u="none" dirty="0">
              <a:latin typeface="Kristen ITC" pitchFamily="66" charset="0"/>
            </a:endParaRPr>
          </a:p>
          <a:p>
            <a:pPr algn="ctr"/>
            <a:r>
              <a:rPr lang="en-US" b="0" u="sng" dirty="0">
                <a:latin typeface="Arial" charset="0"/>
              </a:rPr>
              <a:t>“BEE” </a:t>
            </a:r>
            <a:endParaRPr lang="en-US" b="0" u="sng" dirty="0" smtClean="0">
              <a:latin typeface="Arial" charset="0"/>
            </a:endParaRPr>
          </a:p>
          <a:p>
            <a:pPr algn="ctr"/>
            <a:r>
              <a:rPr lang="en-US" b="0" u="none" dirty="0" smtClean="0">
                <a:latin typeface="Arial" charset="0"/>
              </a:rPr>
              <a:t>on</a:t>
            </a:r>
          </a:p>
          <a:p>
            <a:pPr algn="ctr"/>
            <a:r>
              <a:rPr lang="en-US" b="0" u="none" dirty="0" smtClean="0">
                <a:latin typeface="Arial" charset="0"/>
              </a:rPr>
              <a:t>your </a:t>
            </a:r>
          </a:p>
          <a:p>
            <a:pPr algn="ctr"/>
            <a:r>
              <a:rPr lang="en-US" b="0" u="none" dirty="0" smtClean="0">
                <a:latin typeface="Arial" charset="0"/>
              </a:rPr>
              <a:t>best </a:t>
            </a:r>
            <a:r>
              <a:rPr lang="en-US" b="0" u="none" dirty="0">
                <a:latin typeface="Arial" charset="0"/>
              </a:rPr>
              <a:t>behavior!</a:t>
            </a:r>
          </a:p>
          <a:p>
            <a:pPr algn="ctr"/>
            <a:endParaRPr lang="en-US" b="0" u="none" dirty="0">
              <a:latin typeface="Arial" charset="0"/>
            </a:endParaRPr>
          </a:p>
          <a:p>
            <a:pPr algn="ctr"/>
            <a:endParaRPr lang="en-US" sz="1800" b="0" u="none" dirty="0">
              <a:latin typeface="Kristen ITC" pitchFamily="66" charset="0"/>
            </a:endParaRPr>
          </a:p>
        </p:txBody>
      </p:sp>
      <p:pic>
        <p:nvPicPr>
          <p:cNvPr id="1026" name="Picture 2" descr="C:\Documents and Settings\student\Local Settings\Temporary Internet Files\Content.IE5\LOQQXU38\MC90033441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5181600"/>
            <a:ext cx="955675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838200" y="228600"/>
            <a:ext cx="7471299" cy="1066800"/>
          </a:xfrm>
        </p:spPr>
        <p:txBody>
          <a:bodyPr>
            <a:normAutofit fontScale="90000"/>
          </a:bodyPr>
          <a:lstStyle/>
          <a:p>
            <a:r>
              <a:rPr lang="en-US" sz="5400" u="sng" dirty="0" smtClean="0">
                <a:solidFill>
                  <a:srgbClr val="7030A0"/>
                </a:solidFill>
              </a:rPr>
              <a:t>Meet Mrs. Montgomery</a:t>
            </a:r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>
          <a:xfrm>
            <a:off x="228600" y="1447800"/>
            <a:ext cx="85344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2400" u="sng" dirty="0" smtClean="0"/>
              <a:t>Educational Life</a:t>
            </a:r>
            <a:endParaRPr lang="en-US" sz="2400" dirty="0" smtClean="0"/>
          </a:p>
          <a:p>
            <a:r>
              <a:rPr lang="en-US" sz="2200" dirty="0" smtClean="0"/>
              <a:t>*2007-Graduated from Lee University with Bachelor’s Degree</a:t>
            </a:r>
          </a:p>
          <a:p>
            <a:r>
              <a:rPr lang="en-US" sz="2200" dirty="0" smtClean="0"/>
              <a:t>*2010-Graduated from Lincoln Memorial University with Master’s</a:t>
            </a:r>
          </a:p>
          <a:p>
            <a:r>
              <a:rPr lang="en-US" sz="2200" dirty="0" smtClean="0"/>
              <a:t>*2011-Teacher of the Year at Hopewell</a:t>
            </a:r>
          </a:p>
          <a:p>
            <a:r>
              <a:rPr lang="en-US" sz="2200" dirty="0" smtClean="0"/>
              <a:t>*8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year teaching (K, 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, 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, 4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)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u="sng" dirty="0" smtClean="0"/>
              <a:t>Family Life</a:t>
            </a:r>
            <a:endParaRPr lang="en-US" sz="2400" dirty="0" smtClean="0"/>
          </a:p>
          <a:p>
            <a:r>
              <a:rPr lang="en-US" sz="2200" dirty="0" smtClean="0"/>
              <a:t>*2007- Married my Sweetheart:  Clayton</a:t>
            </a:r>
          </a:p>
          <a:p>
            <a:r>
              <a:rPr lang="en-US" sz="2200" dirty="0" smtClean="0"/>
              <a:t>*2011- Daughter, Addison was born</a:t>
            </a:r>
          </a:p>
          <a:p>
            <a:r>
              <a:rPr lang="en-US" sz="2200" dirty="0" smtClean="0"/>
              <a:t>*2014- Son, Brock joined our family</a:t>
            </a:r>
          </a:p>
          <a:p>
            <a:r>
              <a:rPr lang="en-US" sz="2200" dirty="0" smtClean="0"/>
              <a:t>*We love to go to the beach, play games, </a:t>
            </a:r>
          </a:p>
          <a:p>
            <a:pPr>
              <a:buNone/>
            </a:pPr>
            <a:r>
              <a:rPr lang="en-US" sz="2200" dirty="0" smtClean="0"/>
              <a:t>       and watch movies.</a:t>
            </a:r>
          </a:p>
          <a:p>
            <a:r>
              <a:rPr lang="en-US" sz="2200" dirty="0" smtClean="0"/>
              <a:t>*I love to shop, scrapbook, run, and read.</a:t>
            </a:r>
          </a:p>
          <a:p>
            <a:pPr>
              <a:buNone/>
            </a:pPr>
            <a:r>
              <a:rPr lang="en-US" sz="2800" dirty="0" smtClean="0"/>
              <a:t> </a:t>
            </a:r>
          </a:p>
          <a:p>
            <a:pPr>
              <a:lnSpc>
                <a:spcPct val="80000"/>
              </a:lnSpc>
              <a:buFont typeface="Wingdings" pitchFamily="2" charset="2"/>
              <a:buChar char="!"/>
            </a:pPr>
            <a:endParaRPr lang="en-US" sz="2800" dirty="0" smtClean="0">
              <a:sym typeface="Wingdings" pitchFamily="2" charset="2"/>
            </a:endParaRPr>
          </a:p>
        </p:txBody>
      </p:sp>
      <p:pic>
        <p:nvPicPr>
          <p:cNvPr id="1026" name="Picture 2" descr="01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715000" y="4648200"/>
            <a:ext cx="309093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family2013#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715000" y="2590800"/>
            <a:ext cx="3107834" cy="2068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5400" b="1" u="sng" dirty="0" smtClean="0">
                <a:solidFill>
                  <a:srgbClr val="7030A0"/>
                </a:solidFill>
              </a:rPr>
              <a:t>Card-Pulling System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endParaRPr lang="en-US" sz="2100" dirty="0" smtClean="0">
              <a:latin typeface="Arial" charset="0"/>
            </a:endParaRP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US" sz="2100" dirty="0" smtClean="0">
                <a:latin typeface="Arial" charset="0"/>
              </a:rPr>
              <a:t>The behavior management system used in my classroom gives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US" sz="2100" dirty="0" smtClean="0">
                <a:latin typeface="Arial" charset="0"/>
              </a:rPr>
              <a:t>students a visual representation of their behavior for the day.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US" sz="2100" dirty="0" smtClean="0">
                <a:latin typeface="Arial" charset="0"/>
              </a:rPr>
              <a:t>Students will receive both </a:t>
            </a:r>
            <a:r>
              <a:rPr lang="en-US" sz="2100" u="sng" dirty="0" smtClean="0">
                <a:latin typeface="Arial" charset="0"/>
              </a:rPr>
              <a:t>positive</a:t>
            </a:r>
            <a:r>
              <a:rPr lang="en-US" sz="2100" dirty="0" smtClean="0">
                <a:latin typeface="Arial" charset="0"/>
              </a:rPr>
              <a:t> and </a:t>
            </a:r>
            <a:r>
              <a:rPr lang="en-US" sz="2100" u="sng" dirty="0" smtClean="0">
                <a:latin typeface="Arial" charset="0"/>
              </a:rPr>
              <a:t>negative</a:t>
            </a:r>
            <a:r>
              <a:rPr lang="en-US" sz="2100" dirty="0" smtClean="0">
                <a:latin typeface="Arial" charset="0"/>
              </a:rPr>
              <a:t> reinforcement. </a:t>
            </a:r>
            <a:r>
              <a:rPr lang="en-US" sz="2000" dirty="0" smtClean="0">
                <a:latin typeface="Arial" charset="0"/>
              </a:rPr>
              <a:t> </a:t>
            </a:r>
            <a:endParaRPr lang="en-US" sz="800" dirty="0" smtClean="0">
              <a:latin typeface="Arial" charset="0"/>
            </a:endParaRPr>
          </a:p>
          <a:p>
            <a:pPr algn="ctr">
              <a:lnSpc>
                <a:spcPct val="90000"/>
              </a:lnSpc>
              <a:buFont typeface="Arial" charset="0"/>
              <a:buNone/>
            </a:pPr>
            <a:endParaRPr lang="en-US" sz="900" b="1" u="sng" dirty="0" smtClean="0"/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US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Behavior Card Colors: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endParaRPr lang="en-US" sz="2800" b="1" u="sng" dirty="0" smtClean="0">
              <a:ln>
                <a:solidFill>
                  <a:schemeClr val="tx1"/>
                </a:solidFill>
              </a:ln>
            </a:endParaRP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GREAT Green, 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FF9900"/>
                </a:solidFill>
              </a:rPr>
              <a:t>OKAY Orange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</a:rPr>
              <a:t>, 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YUCKY Yellow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</a:rPr>
              <a:t>, 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ROWDY Red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</a:rPr>
              <a:t>, </a:t>
            </a:r>
            <a:r>
              <a:rPr lang="en-US" sz="2800" dirty="0" smtClean="0"/>
              <a:t>and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990099"/>
                </a:solidFill>
              </a:rPr>
              <a:t>PRINCIPAL Purple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 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endParaRPr lang="en-US" sz="2400" dirty="0" smtClean="0"/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US" sz="2400" dirty="0" smtClean="0"/>
              <a:t>Each child begins the day on </a:t>
            </a:r>
            <a:r>
              <a:rPr lang="en-US" sz="2400" dirty="0" smtClean="0">
                <a:solidFill>
                  <a:srgbClr val="FFC000"/>
                </a:solidFill>
              </a:rPr>
              <a:t>Okay Orange</a:t>
            </a:r>
            <a:r>
              <a:rPr lang="en-US" sz="2400" dirty="0" smtClean="0"/>
              <a:t>, and according to his/her choices, the card will be moved.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7030A0"/>
                </a:solidFill>
              </a:rPr>
              <a:t>Card-Pulling System 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xfrm>
            <a:off x="762000" y="1371600"/>
            <a:ext cx="8001000" cy="4754563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</a:pPr>
            <a:r>
              <a:rPr lang="en-US" sz="2800" b="1" dirty="0" smtClean="0"/>
              <a:t>Choosing to Break a Rule:</a:t>
            </a:r>
          </a:p>
          <a:p>
            <a:pPr>
              <a:buFont typeface="Arial" charset="0"/>
              <a:buNone/>
            </a:pPr>
            <a:r>
              <a:rPr lang="en-US" sz="2400" dirty="0" smtClean="0"/>
              <a:t>First Time:          Warning  (no card change)</a:t>
            </a:r>
          </a:p>
          <a:p>
            <a:pPr>
              <a:buFont typeface="Arial" charset="0"/>
              <a:buNone/>
            </a:pPr>
            <a:r>
              <a:rPr lang="en-US" sz="2400" dirty="0" smtClean="0"/>
              <a:t>Second Time:       Move card to Yucky Yellow</a:t>
            </a:r>
          </a:p>
          <a:p>
            <a:pPr>
              <a:buFont typeface="Arial" charset="0"/>
              <a:buNone/>
            </a:pPr>
            <a:r>
              <a:rPr lang="en-US" sz="2400" dirty="0" smtClean="0"/>
              <a:t>                            Lose half of Recess/Free Time</a:t>
            </a:r>
          </a:p>
          <a:p>
            <a:pPr>
              <a:buFont typeface="Arial" charset="0"/>
              <a:buNone/>
            </a:pPr>
            <a:r>
              <a:rPr lang="en-US" sz="2400" dirty="0" smtClean="0"/>
              <a:t>Third Time:          Move card to Rowdy Red     </a:t>
            </a:r>
          </a:p>
          <a:p>
            <a:pPr>
              <a:buFont typeface="Arial" charset="0"/>
              <a:buNone/>
            </a:pPr>
            <a:r>
              <a:rPr lang="en-US" sz="2400" dirty="0" smtClean="0"/>
              <a:t>                            Lose all of Recess/Free Time</a:t>
            </a:r>
          </a:p>
          <a:p>
            <a:pPr>
              <a:buFont typeface="Arial" charset="0"/>
              <a:buNone/>
            </a:pPr>
            <a:r>
              <a:rPr lang="en-US" sz="2400" dirty="0" smtClean="0"/>
              <a:t>Fourth Time:        Move card to Principal Purple</a:t>
            </a:r>
          </a:p>
          <a:p>
            <a:pPr>
              <a:buFont typeface="Arial" charset="0"/>
              <a:buNone/>
            </a:pPr>
            <a:r>
              <a:rPr lang="en-US" sz="2400" dirty="0" smtClean="0"/>
              <a:t>                            Sent to Principal's office</a:t>
            </a:r>
          </a:p>
          <a:p>
            <a:pPr>
              <a:buFont typeface="Arial" charset="0"/>
              <a:buNone/>
            </a:pPr>
            <a:endParaRPr lang="en-US" sz="2400" dirty="0" smtClean="0"/>
          </a:p>
          <a:p>
            <a:pPr>
              <a:buFont typeface="Arial" charset="0"/>
              <a:buNone/>
            </a:pPr>
            <a:r>
              <a:rPr lang="en-US" sz="2400" dirty="0" smtClean="0"/>
              <a:t>Severe Action:     Sent immediately to Principal’s office</a:t>
            </a:r>
          </a:p>
          <a:p>
            <a:pPr>
              <a:buFont typeface="Arial" charset="0"/>
              <a:buNone/>
            </a:pPr>
            <a:endParaRPr lang="en-US" sz="2400" dirty="0" smtClean="0"/>
          </a:p>
          <a:p>
            <a:pPr>
              <a:buFont typeface="Arial" charset="0"/>
              <a:buNone/>
            </a:pPr>
            <a:r>
              <a:rPr lang="en-US" sz="2400" dirty="0" smtClean="0"/>
              <a:t>No redirection needed ALL day:  Move to Great Green</a:t>
            </a:r>
          </a:p>
          <a:p>
            <a:pPr>
              <a:buFont typeface="Arial" charset="0"/>
              <a:buNone/>
            </a:pPr>
            <a:r>
              <a:rPr lang="en-US" sz="2400" dirty="0" smtClean="0"/>
              <a:t>					        BINGO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/>
          </p:cNvSpPr>
          <p:nvPr>
            <p:ph type="body" idx="1"/>
          </p:nvPr>
        </p:nvSpPr>
        <p:spPr>
          <a:xfrm>
            <a:off x="533400" y="1981200"/>
            <a:ext cx="8305800" cy="4495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800" b="1" dirty="0" smtClean="0"/>
              <a:t>Getting a STRIP: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Sometimes students do minor things that are against the rules, but I do not believe they are “card pulling worthy.”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When one of these occur, students will get a strip, rather than a pulled card.  A strip equals one minute off recess. 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3 strips in 1 day = a pulled card.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800" dirty="0" smtClean="0"/>
              <a:t> </a:t>
            </a:r>
          </a:p>
        </p:txBody>
      </p:sp>
      <p:sp>
        <p:nvSpPr>
          <p:cNvPr id="7" name="Rectangle 2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7030A0"/>
                </a:solidFill>
              </a:rPr>
              <a:t>Card-Pulling System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467600" cy="5029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If your child pulled a card, I will always explain WHY. </a:t>
            </a:r>
          </a:p>
          <a:p>
            <a:endParaRPr lang="en-US" sz="2400" dirty="0" smtClean="0"/>
          </a:p>
          <a:p>
            <a:r>
              <a:rPr lang="en-US" sz="2400" dirty="0" smtClean="0"/>
              <a:t>PC = pulled card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r>
              <a:rPr lang="en-US" sz="2400" u="sng" dirty="0" smtClean="0"/>
              <a:t>Please discuss the behavior with your child and what better choice they should make next time.</a:t>
            </a:r>
            <a:r>
              <a:rPr lang="en-US" sz="2400" dirty="0" smtClean="0"/>
              <a:t> 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Sign or initial the agenda note so that we know you’ve discussed the pulled card with your child. </a:t>
            </a:r>
          </a:p>
          <a:p>
            <a:pPr>
              <a:buNone/>
            </a:pPr>
            <a:r>
              <a:rPr lang="en-US" sz="2400" dirty="0" smtClean="0"/>
              <a:t> </a:t>
            </a:r>
          </a:p>
          <a:p>
            <a:r>
              <a:rPr lang="en-US" sz="2400" b="1" dirty="0" smtClean="0"/>
              <a:t>I ask parents to make a BIG DEAL about pulling cards.  If there are consequences at home for misbehavior, it will probably happen less often!</a:t>
            </a:r>
          </a:p>
          <a:p>
            <a:endParaRPr lang="en-US" sz="2400" b="1" dirty="0" smtClean="0"/>
          </a:p>
          <a:p>
            <a:r>
              <a:rPr lang="en-US" sz="2400" dirty="0" smtClean="0"/>
              <a:t>If agenda is blank =  GREAT DAY with no pulled cards</a:t>
            </a:r>
            <a:endParaRPr lang="en-US" sz="2400" dirty="0"/>
          </a:p>
        </p:txBody>
      </p:sp>
      <p:sp>
        <p:nvSpPr>
          <p:cNvPr id="4" name="Rectangle 2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softEdge rad="12700"/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Communicating Behavior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 smtClean="0">
                <a:solidFill>
                  <a:srgbClr val="7030A0"/>
                </a:solidFill>
              </a:rPr>
              <a:t>Behavior Rewards</a:t>
            </a:r>
            <a:endParaRPr lang="en-US" sz="5400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Students who earn GREEN or ORANGE </a:t>
            </a:r>
            <a:r>
              <a:rPr lang="en-US" u="sng" dirty="0" smtClean="0"/>
              <a:t>all week</a:t>
            </a:r>
            <a:r>
              <a:rPr lang="en-US" dirty="0" smtClean="0"/>
              <a:t>, will get a Candy Treat on Friday afternoon!</a:t>
            </a:r>
          </a:p>
          <a:p>
            <a:endParaRPr lang="en-US" dirty="0" smtClean="0"/>
          </a:p>
          <a:p>
            <a:r>
              <a:rPr lang="en-US" dirty="0" smtClean="0"/>
              <a:t>When we fill our BINGO board, I will do a drawing and the lucky winner gets to pick a prize from the treasure chest!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Every few months our treasure chest runs low…Please send in small toys, games, stickers, etc. to keep it full of FUN!.  Thank you!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471299" cy="1066800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7030A0"/>
                </a:solidFill>
              </a:rPr>
              <a:t>Class Reward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4876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endParaRPr lang="en-US" sz="1000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u="sng" dirty="0" smtClean="0"/>
              <a:t>25 Specials Stars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dirty="0" smtClean="0"/>
              <a:t>	When our class goes to pull-outs, that teacher sends back a behavior report.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endParaRPr lang="en-US" sz="2400" dirty="0" smtClean="0"/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US" sz="2400" b="1" dirty="0" smtClean="0"/>
              <a:t>Thumbs up  or  Thumbs down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endParaRPr lang="en-US" sz="2400" b="1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dirty="0" smtClean="0"/>
              <a:t>	When we get a thumbs up, it’s documented on our chart.  Once our class earns 25 stars, we will get a special reward!!!  </a:t>
            </a:r>
            <a:r>
              <a:rPr lang="en-US" sz="2400" dirty="0" smtClean="0">
                <a:sym typeface="Wingdings" pitchFamily="2" charset="2"/>
              </a:rPr>
              <a:t></a:t>
            </a:r>
            <a:r>
              <a:rPr lang="en-US" sz="2400" dirty="0" smtClean="0"/>
              <a:t>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2000" dirty="0" smtClean="0"/>
          </a:p>
        </p:txBody>
      </p:sp>
      <p:pic>
        <p:nvPicPr>
          <p:cNvPr id="10244" name="Picture 7" descr="smileyfacewithpartyhatballo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90914">
            <a:off x="595341" y="290542"/>
            <a:ext cx="12192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        </a:t>
            </a:r>
            <a:r>
              <a:rPr lang="en-US" sz="5400" b="1" u="sng" dirty="0" smtClean="0">
                <a:solidFill>
                  <a:srgbClr val="7030A0"/>
                </a:solidFill>
              </a:rPr>
              <a:t>Homework Policy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381000" y="1295400"/>
            <a:ext cx="838200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*Do not do your child’s homework </a:t>
            </a:r>
          </a:p>
          <a:p>
            <a:pPr algn="ctr">
              <a:buNone/>
            </a:pPr>
            <a:r>
              <a:rPr lang="en-US" b="1" dirty="0" smtClean="0"/>
              <a:t>for them.*</a:t>
            </a:r>
            <a:endParaRPr lang="en-US" dirty="0" smtClean="0"/>
          </a:p>
          <a:p>
            <a:pPr lvl="0">
              <a:buNone/>
            </a:pPr>
            <a:endParaRPr lang="en-US" sz="2400" dirty="0" smtClean="0"/>
          </a:p>
          <a:p>
            <a:pPr lvl="0">
              <a:buNone/>
            </a:pPr>
            <a:r>
              <a:rPr lang="en-US" sz="2400" dirty="0" smtClean="0"/>
              <a:t>-Return on assigned  day</a:t>
            </a:r>
          </a:p>
          <a:p>
            <a:pPr lvl="0">
              <a:buNone/>
            </a:pPr>
            <a:endParaRPr lang="en-US" sz="2400" dirty="0" smtClean="0"/>
          </a:p>
          <a:p>
            <a:pPr lvl="0">
              <a:buNone/>
            </a:pPr>
            <a:r>
              <a:rPr lang="en-US" sz="2400" dirty="0" smtClean="0"/>
              <a:t>-Additional assignments are given to students who</a:t>
            </a:r>
          </a:p>
          <a:p>
            <a:pPr lvl="0">
              <a:buNone/>
            </a:pPr>
            <a:r>
              <a:rPr lang="en-US" sz="2400" dirty="0" smtClean="0"/>
              <a:t>need extra practice. </a:t>
            </a:r>
          </a:p>
          <a:p>
            <a:pPr lvl="0">
              <a:buNone/>
            </a:pPr>
            <a:endParaRPr lang="en-US" sz="2400" dirty="0" smtClean="0"/>
          </a:p>
          <a:p>
            <a:pPr lvl="0">
              <a:buNone/>
            </a:pPr>
            <a:r>
              <a:rPr lang="en-US" sz="2400" dirty="0" smtClean="0"/>
              <a:t>-Please do NOT tell your child the answer.  </a:t>
            </a:r>
          </a:p>
          <a:p>
            <a:pPr lvl="0">
              <a:buNone/>
            </a:pPr>
            <a:r>
              <a:rPr lang="en-US" sz="2400" dirty="0" smtClean="0"/>
              <a:t>		**Give clues to help them.**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 u="sng" dirty="0" smtClean="0"/>
          </a:p>
        </p:txBody>
      </p:sp>
      <p:pic>
        <p:nvPicPr>
          <p:cNvPr id="12292" name="Picture 4" descr="dont forg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35384">
            <a:off x="435896" y="190020"/>
            <a:ext cx="1536700" cy="1163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 smtClean="0">
                <a:solidFill>
                  <a:srgbClr val="7030A0"/>
                </a:solidFill>
              </a:rPr>
              <a:t>Backpack Check</a:t>
            </a:r>
            <a:endParaRPr lang="en-US" sz="5400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DAILY</a:t>
            </a:r>
          </a:p>
          <a:p>
            <a:endParaRPr lang="en-US" dirty="0" smtClean="0"/>
          </a:p>
          <a:p>
            <a:r>
              <a:rPr lang="en-US" dirty="0" smtClean="0"/>
              <a:t>Remove all work pages and/or crafts from the parent folder promptly</a:t>
            </a:r>
          </a:p>
          <a:p>
            <a:endParaRPr lang="en-US" dirty="0" smtClean="0"/>
          </a:p>
          <a:p>
            <a:r>
              <a:rPr lang="en-US" dirty="0" smtClean="0"/>
              <a:t>Items left in folder for more than a week will be “emptied” at school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7030A0"/>
                </a:solidFill>
              </a:rPr>
              <a:t>Agenda</a:t>
            </a:r>
          </a:p>
        </p:txBody>
      </p:sp>
      <p:pic>
        <p:nvPicPr>
          <p:cNvPr id="14342" name="Picture 7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81000"/>
            <a:ext cx="12096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381000"/>
            <a:ext cx="12096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1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881518"/>
            <a:ext cx="76200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ea typeface="Times New Roman" pitchFamily="18" charset="0"/>
            </a:endParaRP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600" b="1" dirty="0" smtClean="0">
              <a:ea typeface="Times New Roman" pitchFamily="18" charset="0"/>
            </a:endParaRP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</a:rPr>
              <a:t>Please check and respond to it daily.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600" dirty="0" smtClean="0">
              <a:latin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</a:rPr>
              <a:t>-Calendar events </a:t>
            </a:r>
            <a:r>
              <a:rPr lang="en-US" sz="2600" dirty="0" smtClean="0">
                <a:ea typeface="Times New Roman" pitchFamily="18" charset="0"/>
              </a:rPr>
              <a:t>&amp; 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</a:rPr>
              <a:t>behavior updates</a:t>
            </a:r>
            <a:endParaRPr kumimoji="0" lang="en-US" sz="2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</a:rPr>
              <a:t>-Check back pocket </a:t>
            </a:r>
            <a:endParaRPr lang="en-US" sz="2600" dirty="0" smtClean="0">
              <a:latin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</a:rPr>
              <a:t>-Write important school dates</a:t>
            </a:r>
            <a:r>
              <a:rPr kumimoji="0" lang="en-US" sz="2600" b="0" i="0" u="none" strike="noStrike" cap="none" normalizeH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</a:rPr>
              <a:t> accordingly</a:t>
            </a:r>
            <a:endParaRPr kumimoji="0" lang="en-US" sz="2600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ea typeface="Times New Roman" pitchFamily="18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</a:rPr>
              <a:t>(write small please)</a:t>
            </a:r>
            <a:endParaRPr kumimoji="0" lang="en-US" sz="2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sng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</a:rPr>
              <a:t>**Every weekend, please move the agenda </a:t>
            </a:r>
            <a:r>
              <a:rPr lang="en-US" sz="2600" b="1" u="sng" dirty="0" smtClean="0">
                <a:ea typeface="Times New Roman" pitchFamily="18" charset="0"/>
              </a:rPr>
              <a:t>clip</a:t>
            </a:r>
            <a:r>
              <a:rPr kumimoji="0" lang="en-US" sz="2600" b="1" i="0" u="sng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</a:rPr>
              <a:t> to the new week.**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200" b="1" u="sng" dirty="0" smtClean="0"/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sng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>
                <a:solidFill>
                  <a:srgbClr val="7030A0"/>
                </a:solidFill>
              </a:rPr>
              <a:t>Parent Folder</a:t>
            </a:r>
            <a:endParaRPr lang="en-US" sz="4800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weekly work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DISCUSS work:  praise a job well done and spend a few minutes going over work with which your child struggled.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r>
              <a:rPr lang="en-US" dirty="0" smtClean="0"/>
              <a:t>LEFT and RIGHT side</a:t>
            </a:r>
          </a:p>
          <a:p>
            <a:endParaRPr lang="en-US" dirty="0" smtClean="0"/>
          </a:p>
          <a:p>
            <a:r>
              <a:rPr lang="en-US" dirty="0" smtClean="0"/>
              <a:t>*Note: small papers that may fall out of folder will be sent home in the agenda pocket.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914400"/>
          </a:xfrm>
        </p:spPr>
        <p:txBody>
          <a:bodyPr>
            <a:noAutofit/>
          </a:bodyPr>
          <a:lstStyle/>
          <a:p>
            <a:r>
              <a:rPr lang="en-US" sz="4500" b="1" u="sng" dirty="0" smtClean="0">
                <a:solidFill>
                  <a:srgbClr val="7030A0"/>
                </a:solidFill>
              </a:rPr>
              <a:t>Montgomery’s Monkeys</a:t>
            </a:r>
            <a:r>
              <a:rPr lang="en-US" sz="4500" dirty="0" smtClean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5124" name="Picture 4" descr="MCj034785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8382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MCj034785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304800"/>
            <a:ext cx="8382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 Box 9"/>
          <p:cNvSpPr txBox="1">
            <a:spLocks noChangeArrowheads="1"/>
          </p:cNvSpPr>
          <p:nvPr/>
        </p:nvSpPr>
        <p:spPr bwMode="auto">
          <a:xfrm>
            <a:off x="990600" y="24384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7" name="Text Box 11"/>
          <p:cNvSpPr txBox="1">
            <a:spLocks noChangeArrowheads="1"/>
          </p:cNvSpPr>
          <p:nvPr/>
        </p:nvSpPr>
        <p:spPr bwMode="auto">
          <a:xfrm>
            <a:off x="685800" y="25146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8" name="Text Box 12"/>
          <p:cNvSpPr txBox="1">
            <a:spLocks noChangeArrowheads="1"/>
          </p:cNvSpPr>
          <p:nvPr/>
        </p:nvSpPr>
        <p:spPr bwMode="auto">
          <a:xfrm>
            <a:off x="533400" y="1143000"/>
            <a:ext cx="27432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2400" b="1" u="sng" dirty="0" smtClean="0">
              <a:solidFill>
                <a:schemeClr val="hlink"/>
              </a:solidFill>
            </a:endParaRPr>
          </a:p>
          <a:p>
            <a:pPr algn="ctr"/>
            <a:endParaRPr lang="en-US" sz="2400" b="1" u="sng" dirty="0" smtClean="0">
              <a:solidFill>
                <a:schemeClr val="hlink"/>
              </a:solidFill>
            </a:endParaRPr>
          </a:p>
          <a:p>
            <a:pPr algn="ctr"/>
            <a:r>
              <a:rPr lang="en-US" sz="2400" b="1" u="sng" dirty="0" smtClean="0">
                <a:solidFill>
                  <a:schemeClr val="hlink"/>
                </a:solidFill>
              </a:rPr>
              <a:t>BOYS</a:t>
            </a:r>
          </a:p>
          <a:p>
            <a:pPr algn="ctr"/>
            <a:r>
              <a:rPr lang="en-US" sz="2200" dirty="0" smtClean="0">
                <a:solidFill>
                  <a:schemeClr val="hlink"/>
                </a:solidFill>
              </a:rPr>
              <a:t>Harrison Cole</a:t>
            </a:r>
          </a:p>
          <a:p>
            <a:pPr algn="ctr"/>
            <a:r>
              <a:rPr lang="en-US" sz="2200" dirty="0" smtClean="0">
                <a:solidFill>
                  <a:schemeClr val="hlink"/>
                </a:solidFill>
              </a:rPr>
              <a:t>Samuel </a:t>
            </a:r>
            <a:r>
              <a:rPr lang="en-US" sz="2200" dirty="0" err="1" smtClean="0">
                <a:solidFill>
                  <a:schemeClr val="hlink"/>
                </a:solidFill>
              </a:rPr>
              <a:t>Fant</a:t>
            </a:r>
            <a:endParaRPr lang="en-US" sz="2200" dirty="0" smtClean="0">
              <a:solidFill>
                <a:schemeClr val="hlink"/>
              </a:solidFill>
            </a:endParaRPr>
          </a:p>
          <a:p>
            <a:pPr algn="ctr"/>
            <a:r>
              <a:rPr lang="en-US" sz="2200" dirty="0" smtClean="0">
                <a:solidFill>
                  <a:schemeClr val="hlink"/>
                </a:solidFill>
              </a:rPr>
              <a:t>Victor Flores</a:t>
            </a:r>
          </a:p>
          <a:p>
            <a:pPr algn="ctr"/>
            <a:r>
              <a:rPr lang="en-US" sz="2200" dirty="0" smtClean="0">
                <a:solidFill>
                  <a:schemeClr val="hlink"/>
                </a:solidFill>
              </a:rPr>
              <a:t>Matthew </a:t>
            </a:r>
            <a:r>
              <a:rPr lang="en-US" sz="2200" dirty="0" err="1" smtClean="0">
                <a:solidFill>
                  <a:schemeClr val="hlink"/>
                </a:solidFill>
              </a:rPr>
              <a:t>Friedah</a:t>
            </a:r>
            <a:endParaRPr lang="en-US" sz="2200" dirty="0" smtClean="0">
              <a:solidFill>
                <a:schemeClr val="hlink"/>
              </a:solidFill>
            </a:endParaRPr>
          </a:p>
          <a:p>
            <a:pPr algn="ctr"/>
            <a:r>
              <a:rPr lang="en-US" sz="2200" dirty="0" smtClean="0">
                <a:solidFill>
                  <a:schemeClr val="hlink"/>
                </a:solidFill>
              </a:rPr>
              <a:t>Cooper Lemons</a:t>
            </a:r>
          </a:p>
          <a:p>
            <a:pPr algn="ctr"/>
            <a:r>
              <a:rPr lang="en-US" sz="2200" dirty="0" smtClean="0">
                <a:solidFill>
                  <a:schemeClr val="hlink"/>
                </a:solidFill>
              </a:rPr>
              <a:t>Nolan Lowden</a:t>
            </a:r>
          </a:p>
          <a:p>
            <a:pPr algn="ctr"/>
            <a:r>
              <a:rPr lang="en-US" sz="2200" dirty="0" smtClean="0">
                <a:solidFill>
                  <a:schemeClr val="hlink"/>
                </a:solidFill>
              </a:rPr>
              <a:t>Shiv Patel</a:t>
            </a:r>
          </a:p>
          <a:p>
            <a:pPr algn="ctr"/>
            <a:r>
              <a:rPr lang="en-US" sz="2200" dirty="0" smtClean="0">
                <a:solidFill>
                  <a:schemeClr val="hlink"/>
                </a:solidFill>
              </a:rPr>
              <a:t>Brent Potter</a:t>
            </a:r>
          </a:p>
          <a:p>
            <a:pPr algn="ctr"/>
            <a:r>
              <a:rPr lang="en-US" sz="2200" dirty="0" smtClean="0">
                <a:solidFill>
                  <a:schemeClr val="hlink"/>
                </a:solidFill>
              </a:rPr>
              <a:t>Anderson </a:t>
            </a:r>
            <a:r>
              <a:rPr lang="en-US" sz="2200" dirty="0" err="1" smtClean="0">
                <a:solidFill>
                  <a:schemeClr val="hlink"/>
                </a:solidFill>
              </a:rPr>
              <a:t>Ritzhaupt</a:t>
            </a:r>
            <a:endParaRPr lang="en-US" sz="2200" dirty="0" smtClean="0">
              <a:solidFill>
                <a:schemeClr val="hlink"/>
              </a:solidFill>
            </a:endParaRPr>
          </a:p>
          <a:p>
            <a:pPr algn="ctr"/>
            <a:r>
              <a:rPr lang="en-US" sz="2200" dirty="0" smtClean="0">
                <a:solidFill>
                  <a:schemeClr val="hlink"/>
                </a:solidFill>
              </a:rPr>
              <a:t>Miguel Salinas</a:t>
            </a:r>
          </a:p>
          <a:p>
            <a:pPr algn="ctr"/>
            <a:r>
              <a:rPr lang="en-US" sz="2200" dirty="0" smtClean="0">
                <a:solidFill>
                  <a:schemeClr val="hlink"/>
                </a:solidFill>
              </a:rPr>
              <a:t>Alan </a:t>
            </a:r>
            <a:r>
              <a:rPr lang="en-US" sz="2200" dirty="0" err="1" smtClean="0">
                <a:solidFill>
                  <a:schemeClr val="hlink"/>
                </a:solidFill>
              </a:rPr>
              <a:t>Vives</a:t>
            </a:r>
            <a:r>
              <a:rPr lang="en-US" sz="2200" dirty="0" smtClean="0">
                <a:solidFill>
                  <a:schemeClr val="hlink"/>
                </a:solidFill>
              </a:rPr>
              <a:t>-Lopez</a:t>
            </a:r>
          </a:p>
          <a:p>
            <a:pPr algn="ctr"/>
            <a:endParaRPr lang="en-US" sz="2400" dirty="0" smtClean="0">
              <a:solidFill>
                <a:schemeClr val="hlink"/>
              </a:solidFill>
            </a:endParaRPr>
          </a:p>
        </p:txBody>
      </p:sp>
      <p:sp>
        <p:nvSpPr>
          <p:cNvPr id="5129" name="Text Box 13"/>
          <p:cNvSpPr txBox="1">
            <a:spLocks noChangeArrowheads="1"/>
          </p:cNvSpPr>
          <p:nvPr/>
        </p:nvSpPr>
        <p:spPr bwMode="auto">
          <a:xfrm>
            <a:off x="5562600" y="1219200"/>
            <a:ext cx="3048000" cy="4231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2400" b="1" u="sng" dirty="0" smtClean="0">
              <a:solidFill>
                <a:srgbClr val="990099"/>
              </a:solidFill>
            </a:endParaRPr>
          </a:p>
          <a:p>
            <a:pPr algn="ctr"/>
            <a:endParaRPr lang="en-US" sz="2400" b="1" u="sng" dirty="0" smtClean="0">
              <a:solidFill>
                <a:srgbClr val="990099"/>
              </a:solidFill>
            </a:endParaRPr>
          </a:p>
          <a:p>
            <a:pPr algn="ctr"/>
            <a:r>
              <a:rPr lang="en-US" sz="2400" b="1" u="sng" dirty="0" smtClean="0">
                <a:solidFill>
                  <a:srgbClr val="990099"/>
                </a:solidFill>
              </a:rPr>
              <a:t>GIRLS</a:t>
            </a:r>
          </a:p>
          <a:p>
            <a:pPr algn="ctr"/>
            <a:r>
              <a:rPr lang="en-US" sz="2200" dirty="0" smtClean="0">
                <a:solidFill>
                  <a:srgbClr val="990099"/>
                </a:solidFill>
              </a:rPr>
              <a:t>Katie Culpepper</a:t>
            </a:r>
          </a:p>
          <a:p>
            <a:pPr algn="ctr"/>
            <a:r>
              <a:rPr lang="en-US" sz="2200" dirty="0" smtClean="0">
                <a:solidFill>
                  <a:srgbClr val="990099"/>
                </a:solidFill>
              </a:rPr>
              <a:t>Bethany Doolittle</a:t>
            </a:r>
          </a:p>
          <a:p>
            <a:pPr algn="ctr"/>
            <a:r>
              <a:rPr lang="en-US" sz="2200" dirty="0" smtClean="0">
                <a:solidFill>
                  <a:srgbClr val="990099"/>
                </a:solidFill>
              </a:rPr>
              <a:t>Sarah Grace </a:t>
            </a:r>
            <a:r>
              <a:rPr lang="en-US" sz="2200" dirty="0" err="1" smtClean="0">
                <a:solidFill>
                  <a:srgbClr val="990099"/>
                </a:solidFill>
              </a:rPr>
              <a:t>Hallenberg</a:t>
            </a:r>
            <a:endParaRPr lang="en-US" sz="2200" dirty="0" smtClean="0">
              <a:solidFill>
                <a:srgbClr val="990099"/>
              </a:solidFill>
            </a:endParaRPr>
          </a:p>
          <a:p>
            <a:pPr algn="ctr"/>
            <a:r>
              <a:rPr lang="en-US" sz="2200" dirty="0" smtClean="0">
                <a:solidFill>
                  <a:srgbClr val="990099"/>
                </a:solidFill>
              </a:rPr>
              <a:t>Brooke Jones</a:t>
            </a:r>
          </a:p>
          <a:p>
            <a:pPr algn="ctr"/>
            <a:r>
              <a:rPr lang="en-US" sz="2200" dirty="0" smtClean="0">
                <a:solidFill>
                  <a:srgbClr val="990099"/>
                </a:solidFill>
              </a:rPr>
              <a:t>Eva </a:t>
            </a:r>
            <a:r>
              <a:rPr lang="en-US" sz="2200" dirty="0" err="1" smtClean="0">
                <a:solidFill>
                  <a:srgbClr val="990099"/>
                </a:solidFill>
              </a:rPr>
              <a:t>Laslie</a:t>
            </a:r>
            <a:endParaRPr lang="en-US" sz="2200" dirty="0" smtClean="0">
              <a:solidFill>
                <a:srgbClr val="990099"/>
              </a:solidFill>
            </a:endParaRPr>
          </a:p>
          <a:p>
            <a:pPr algn="ctr"/>
            <a:r>
              <a:rPr lang="en-US" sz="2200" dirty="0" smtClean="0">
                <a:solidFill>
                  <a:srgbClr val="990099"/>
                </a:solidFill>
              </a:rPr>
              <a:t>McKenzie Morgan</a:t>
            </a:r>
          </a:p>
          <a:p>
            <a:pPr algn="ctr"/>
            <a:r>
              <a:rPr lang="en-US" sz="2200" dirty="0" err="1" smtClean="0">
                <a:solidFill>
                  <a:srgbClr val="990099"/>
                </a:solidFill>
              </a:rPr>
              <a:t>Symone</a:t>
            </a:r>
            <a:r>
              <a:rPr lang="en-US" sz="2200" dirty="0" smtClean="0">
                <a:solidFill>
                  <a:srgbClr val="990099"/>
                </a:solidFill>
              </a:rPr>
              <a:t> </a:t>
            </a:r>
            <a:r>
              <a:rPr lang="en-US" sz="2200" dirty="0" err="1" smtClean="0">
                <a:solidFill>
                  <a:srgbClr val="990099"/>
                </a:solidFill>
              </a:rPr>
              <a:t>Arie</a:t>
            </a:r>
            <a:r>
              <a:rPr lang="en-US" sz="2200" dirty="0" smtClean="0">
                <a:solidFill>
                  <a:srgbClr val="990099"/>
                </a:solidFill>
              </a:rPr>
              <a:t> </a:t>
            </a:r>
            <a:r>
              <a:rPr lang="en-US" sz="2200" dirty="0" err="1" smtClean="0">
                <a:solidFill>
                  <a:srgbClr val="990099"/>
                </a:solidFill>
              </a:rPr>
              <a:t>Ngare</a:t>
            </a:r>
            <a:endParaRPr lang="en-US" sz="2200" dirty="0" smtClean="0">
              <a:solidFill>
                <a:srgbClr val="990099"/>
              </a:solidFill>
            </a:endParaRPr>
          </a:p>
          <a:p>
            <a:pPr algn="ctr"/>
            <a:r>
              <a:rPr lang="en-US" sz="2200" dirty="0" smtClean="0">
                <a:solidFill>
                  <a:srgbClr val="990099"/>
                </a:solidFill>
              </a:rPr>
              <a:t>Emma Smith</a:t>
            </a:r>
          </a:p>
          <a:p>
            <a:pPr algn="ctr"/>
            <a:endParaRPr lang="en-US" sz="2100" dirty="0" smtClean="0">
              <a:solidFill>
                <a:srgbClr val="990099"/>
              </a:solidFill>
            </a:endParaRPr>
          </a:p>
        </p:txBody>
      </p:sp>
      <p:sp>
        <p:nvSpPr>
          <p:cNvPr id="11" name="Rectangle 3"/>
          <p:cNvSpPr txBox="1">
            <a:spLocks/>
          </p:cNvSpPr>
          <p:nvPr/>
        </p:nvSpPr>
        <p:spPr>
          <a:xfrm>
            <a:off x="3276600" y="1981200"/>
            <a:ext cx="2362200" cy="20574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softEdge rad="12700"/>
          </a:effectLst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We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have </a:t>
            </a:r>
            <a:r>
              <a:rPr lang="en-US" sz="3200" u="sng" noProof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19</a:t>
            </a:r>
            <a:r>
              <a:rPr lang="en-US" sz="320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s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tudents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16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(</a:t>
            </a:r>
            <a:r>
              <a:rPr lang="en-US" sz="2162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8</a:t>
            </a:r>
            <a:r>
              <a:rPr kumimoji="0" lang="en-US" sz="216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 girls </a:t>
            </a:r>
            <a:r>
              <a:rPr lang="en-US" sz="2162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&amp;</a:t>
            </a:r>
            <a:r>
              <a:rPr kumimoji="0" lang="en-US" sz="216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lang="en-US" sz="2162" noProof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11</a:t>
            </a:r>
            <a:r>
              <a:rPr kumimoji="0" lang="en-US" sz="216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 boys)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Kristen ITC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066800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7030A0"/>
                </a:solidFill>
              </a:rPr>
              <a:t>Parent Volunteers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381000" y="1219200"/>
            <a:ext cx="8534400" cy="5334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500" b="1" dirty="0" smtClean="0"/>
              <a:t>Parents, we need you!!!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Please let me know a day or two in advance so I can prepare work for you.</a:t>
            </a:r>
          </a:p>
          <a:p>
            <a:endParaRPr lang="en-US" sz="2800" dirty="0" smtClean="0"/>
          </a:p>
          <a:p>
            <a:r>
              <a:rPr lang="en-US" sz="2800" dirty="0" smtClean="0"/>
              <a:t>If you work, I can send projects home!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u="sng" dirty="0" smtClean="0"/>
              <a:t>Please consider taking on one (or more) of the projects listed on your “Parent Round-Up” form.</a:t>
            </a:r>
          </a:p>
          <a:p>
            <a:endParaRPr lang="en-US" sz="2800" u="sng" dirty="0" smtClean="0"/>
          </a:p>
          <a:p>
            <a:r>
              <a:rPr lang="en-US" sz="2800" dirty="0" smtClean="0"/>
              <a:t>Please do not use your cell phone while working with students.  </a:t>
            </a:r>
          </a:p>
          <a:p>
            <a:endParaRPr lang="en-US" sz="2800" dirty="0" smtClean="0"/>
          </a:p>
          <a:p>
            <a:pPr algn="ctr">
              <a:buFont typeface="Arial" charset="0"/>
              <a:buNone/>
            </a:pPr>
            <a:endParaRPr lang="en-US" sz="2800" dirty="0" smtClean="0"/>
          </a:p>
        </p:txBody>
      </p:sp>
      <p:pic>
        <p:nvPicPr>
          <p:cNvPr id="25604" name="Picture 5" descr="UTVolunteer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11049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6" descr="UTVolunteer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152400"/>
            <a:ext cx="11049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610600" cy="1066800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7030A0"/>
                </a:solidFill>
              </a:rPr>
              <a:t>Pictures of Students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534400" cy="49530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 algn="ctr">
              <a:buFont typeface="Arial" charset="0"/>
              <a:buNone/>
            </a:pPr>
            <a:r>
              <a:rPr lang="en-US" sz="2800" dirty="0" smtClean="0"/>
              <a:t>If you take pictures of students (other than your own child), please do not post them on the internet.  This includes </a:t>
            </a:r>
            <a:r>
              <a:rPr lang="en-US" sz="2800" dirty="0" err="1" smtClean="0"/>
              <a:t>Facbook</a:t>
            </a:r>
            <a:r>
              <a:rPr lang="en-US" sz="2800" dirty="0" smtClean="0"/>
              <a:t>, </a:t>
            </a:r>
            <a:r>
              <a:rPr lang="en-US" sz="2800" dirty="0" err="1" smtClean="0"/>
              <a:t>Youtube</a:t>
            </a:r>
            <a:r>
              <a:rPr lang="en-US" sz="2800" dirty="0" smtClean="0"/>
              <a:t>, etc.)</a:t>
            </a:r>
          </a:p>
          <a:p>
            <a:pPr algn="ctr">
              <a:buFont typeface="Arial" charset="0"/>
              <a:buNone/>
            </a:pPr>
            <a:endParaRPr lang="en-US" sz="2800" dirty="0" smtClean="0"/>
          </a:p>
          <a:p>
            <a:pPr algn="ctr">
              <a:buFont typeface="Arial" charset="0"/>
              <a:buNone/>
            </a:pPr>
            <a:r>
              <a:rPr lang="en-US" sz="2800" dirty="0" smtClean="0"/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900" b="1" u="sng" dirty="0" smtClean="0">
                <a:solidFill>
                  <a:srgbClr val="7030A0"/>
                </a:solidFill>
              </a:rPr>
              <a:t>Special Classes</a:t>
            </a:r>
          </a:p>
        </p:txBody>
      </p:sp>
      <p:pic>
        <p:nvPicPr>
          <p:cNvPr id="31799" name="Picture 88" descr="music%2520clip%2520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68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800" name="Picture 89" descr="ClipArtSPOR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28600"/>
            <a:ext cx="10668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801" name="Picture 90" descr="libdes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802" name="Picture 91" descr="computer_clipart_mous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228600"/>
            <a:ext cx="10668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990600" y="1600200"/>
            <a:ext cx="7239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  <a:latin typeface="Comic Sans MS"/>
                <a:cs typeface="Comic Sans MS"/>
              </a:rPr>
              <a:t>*discuss during meeting</a:t>
            </a:r>
          </a:p>
          <a:p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  <a:latin typeface="Comic Sans MS"/>
                <a:cs typeface="Comic Sans MS"/>
              </a:rPr>
              <a:t>*available online  (new format this year</a:t>
            </a: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  <a:latin typeface="Comic Sans MS"/>
                <a:cs typeface="Comic Sans MS"/>
              </a:rPr>
              <a:t>…)</a:t>
            </a:r>
          </a:p>
          <a:p>
            <a:endParaRPr lang="en-US" sz="2600" dirty="0">
              <a:solidFill>
                <a:schemeClr val="accent3">
                  <a:lumMod val="75000"/>
                </a:schemeClr>
              </a:solidFill>
              <a:latin typeface="Comic Sans MS"/>
              <a:cs typeface="Comic Sans MS"/>
            </a:endParaRPr>
          </a:p>
          <a:p>
            <a:endParaRPr lang="en-US" sz="2600" dirty="0" smtClean="0">
              <a:solidFill>
                <a:schemeClr val="accent3">
                  <a:lumMod val="75000"/>
                </a:schemeClr>
              </a:solidFill>
              <a:latin typeface="Comic Sans MS"/>
              <a:cs typeface="Comic Sans MS"/>
            </a:endParaRPr>
          </a:p>
          <a:p>
            <a:r>
              <a:rPr lang="en-US" sz="2600" b="1" u="sng" dirty="0" smtClean="0">
                <a:solidFill>
                  <a:schemeClr val="accent3">
                    <a:lumMod val="75000"/>
                  </a:schemeClr>
                </a:solidFill>
                <a:latin typeface="Comic Sans MS"/>
                <a:cs typeface="Comic Sans MS"/>
              </a:rPr>
              <a:t>Fry </a:t>
            </a:r>
            <a:r>
              <a:rPr lang="en-US" sz="2600" b="1" u="sng" smtClean="0">
                <a:solidFill>
                  <a:schemeClr val="accent3">
                    <a:lumMod val="75000"/>
                  </a:schemeClr>
                </a:solidFill>
                <a:latin typeface="Comic Sans MS"/>
                <a:cs typeface="Comic Sans MS"/>
              </a:rPr>
              <a:t>Sight Words List:</a:t>
            </a:r>
            <a:endParaRPr lang="en-US" sz="2600" b="1" u="sng" dirty="0" smtClean="0">
              <a:solidFill>
                <a:schemeClr val="accent3">
                  <a:lumMod val="75000"/>
                </a:schemeClr>
              </a:solidFill>
              <a:latin typeface="Comic Sans MS"/>
              <a:cs typeface="Comic Sans MS"/>
            </a:endParaRPr>
          </a:p>
          <a:p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  <a:latin typeface="Comic Sans MS"/>
                <a:cs typeface="Comic Sans MS"/>
              </a:rPr>
              <a:t>	-practice daily (oral fluency)</a:t>
            </a:r>
          </a:p>
          <a:p>
            <a:r>
              <a:rPr lang="en-US" sz="2600" dirty="0">
                <a:solidFill>
                  <a:schemeClr val="accent3">
                    <a:lumMod val="75000"/>
                  </a:schemeClr>
                </a:solidFill>
                <a:latin typeface="Comic Sans MS"/>
                <a:cs typeface="Comic Sans MS"/>
              </a:rPr>
              <a:t>	</a:t>
            </a: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  <a:latin typeface="Comic Sans MS"/>
                <a:cs typeface="Comic Sans MS"/>
              </a:rPr>
              <a:t>-check in class, 98% = new list</a:t>
            </a:r>
          </a:p>
          <a:p>
            <a:r>
              <a:rPr lang="en-US" sz="2600" dirty="0">
                <a:solidFill>
                  <a:schemeClr val="accent3">
                    <a:lumMod val="75000"/>
                  </a:schemeClr>
                </a:solidFill>
                <a:latin typeface="Comic Sans MS"/>
                <a:cs typeface="Comic Sans MS"/>
              </a:rPr>
              <a:t>	</a:t>
            </a: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  <a:latin typeface="Comic Sans MS"/>
                <a:cs typeface="Comic Sans MS"/>
              </a:rPr>
              <a:t>-next Friday, 15</a:t>
            </a:r>
            <a:r>
              <a:rPr lang="en-US" sz="2600" baseline="30000" dirty="0" smtClean="0">
                <a:solidFill>
                  <a:schemeClr val="accent3">
                    <a:lumMod val="75000"/>
                  </a:schemeClr>
                </a:solidFill>
                <a:latin typeface="Comic Sans MS"/>
                <a:cs typeface="Comic Sans MS"/>
              </a:rPr>
              <a:t>th</a:t>
            </a: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  <a:latin typeface="Comic Sans MS"/>
                <a:cs typeface="Comic Sans MS"/>
              </a:rPr>
              <a:t>—spelling test on 		irregulars</a:t>
            </a:r>
            <a:endParaRPr lang="en-US" sz="2600" dirty="0" smtClean="0">
              <a:solidFill>
                <a:schemeClr val="accent3">
                  <a:lumMod val="75000"/>
                </a:schemeClr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u="sng" dirty="0" smtClean="0">
                <a:solidFill>
                  <a:srgbClr val="7030A0"/>
                </a:solidFill>
              </a:rPr>
              <a:t>Before you Leave…</a:t>
            </a:r>
            <a:endParaRPr lang="en-US" sz="4000" b="1" u="sng" dirty="0" smtClean="0">
              <a:solidFill>
                <a:srgbClr val="7030A0"/>
              </a:solidFill>
            </a:endParaRP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xfrm>
            <a:off x="381000" y="15240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endParaRPr lang="en-US" sz="3300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dirty="0" smtClean="0"/>
              <a:t>*Please turn in all paperwork to </a:t>
            </a:r>
            <a:r>
              <a:rPr lang="en-US" u="sng" dirty="0" smtClean="0"/>
              <a:t>correct basket</a:t>
            </a:r>
            <a:r>
              <a:rPr lang="en-US" dirty="0" smtClean="0"/>
              <a:t>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1500" dirty="0" smtClean="0"/>
              <a:t>(</a:t>
            </a:r>
            <a:r>
              <a:rPr lang="en-US" sz="1500" b="1" dirty="0" smtClean="0"/>
              <a:t>label with name &amp; write legibly, please</a:t>
            </a:r>
            <a:r>
              <a:rPr lang="en-US" sz="1500" dirty="0" smtClean="0"/>
              <a:t>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1500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dirty="0" smtClean="0"/>
              <a:t>*Turn in 4x6 Picture (just send by Friday) 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endParaRPr lang="en-US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1500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*Scholastic Book order:  Due Aug. 19</a:t>
            </a:r>
            <a:r>
              <a:rPr lang="en-US" baseline="30000" dirty="0" smtClean="0"/>
              <a:t>th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Online Code is MDMDZ  (way easier!!)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dirty="0" smtClean="0"/>
              <a:t>*Turn in fees for materials, t-shirt, and agenda  ($35)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dirty="0" smtClean="0"/>
              <a:t>*Make sure you have proof of residency </a:t>
            </a:r>
            <a:r>
              <a:rPr lang="en-US" smtClean="0"/>
              <a:t>on file</a:t>
            </a:r>
            <a:endParaRPr lang="en-US" dirty="0" smtClean="0"/>
          </a:p>
        </p:txBody>
      </p:sp>
      <p:pic>
        <p:nvPicPr>
          <p:cNvPr id="38916" name="Picture 9" descr="glowing-handprint-aura-backgrounds-thumb446328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36257">
            <a:off x="7321854" y="218659"/>
            <a:ext cx="1184410" cy="1479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 smtClean="0">
                <a:solidFill>
                  <a:srgbClr val="7030A0"/>
                </a:solidFill>
              </a:rPr>
              <a:t>We’re Done!!!</a:t>
            </a:r>
            <a:endParaRPr lang="en-US" sz="5400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Any questions?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Let’s have a great year!</a:t>
            </a:r>
            <a:endParaRPr lang="en-US" dirty="0"/>
          </a:p>
        </p:txBody>
      </p:sp>
      <p:pic>
        <p:nvPicPr>
          <p:cNvPr id="6" name="Picture 9" descr="DOTS%2520happy%2520family%2520carto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3733800"/>
            <a:ext cx="3200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Autofit/>
          </a:bodyPr>
          <a:lstStyle/>
          <a:p>
            <a:pPr algn="l"/>
            <a:r>
              <a:rPr lang="en-US" sz="5400" b="1" u="sng" dirty="0" smtClean="0">
                <a:solidFill>
                  <a:srgbClr val="7030A0"/>
                </a:solidFill>
              </a:rPr>
              <a:t/>
            </a:r>
            <a:br>
              <a:rPr lang="en-US" sz="5400" b="1" u="sng" dirty="0" smtClean="0">
                <a:solidFill>
                  <a:srgbClr val="7030A0"/>
                </a:solidFill>
              </a:rPr>
            </a:br>
            <a:r>
              <a:rPr lang="en-US" sz="5400" b="1" dirty="0" smtClean="0">
                <a:solidFill>
                  <a:srgbClr val="7030A0"/>
                </a:solidFill>
              </a:rPr>
              <a:t>  </a:t>
            </a:r>
            <a:r>
              <a:rPr lang="en-US" sz="5400" b="1" u="sng" dirty="0" smtClean="0">
                <a:solidFill>
                  <a:srgbClr val="7030A0"/>
                </a:solidFill>
              </a:rPr>
              <a:t>Attendance Info.</a:t>
            </a:r>
            <a:br>
              <a:rPr lang="en-US" sz="5400" b="1" u="sng" dirty="0" smtClean="0">
                <a:solidFill>
                  <a:srgbClr val="7030A0"/>
                </a:solidFill>
              </a:rPr>
            </a:br>
            <a:endParaRPr lang="en-US" sz="5400" b="1" u="sng" dirty="0" smtClean="0">
              <a:solidFill>
                <a:srgbClr val="7030A0"/>
              </a:solidFill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10000"/>
              </a:lnSpc>
              <a:buFont typeface="Arial" charset="0"/>
              <a:buNone/>
            </a:pPr>
            <a:r>
              <a:rPr lang="en-US" sz="3097" dirty="0" smtClean="0"/>
              <a:t>*Gym opens at 7:40</a:t>
            </a:r>
          </a:p>
          <a:p>
            <a:pPr algn="ctr">
              <a:lnSpc>
                <a:spcPct val="110000"/>
              </a:lnSpc>
              <a:buFont typeface="Arial" charset="0"/>
              <a:buNone/>
            </a:pPr>
            <a:r>
              <a:rPr lang="en-US" sz="3097" dirty="0" smtClean="0"/>
              <a:t>*Arrive by 8:15</a:t>
            </a:r>
          </a:p>
          <a:p>
            <a:pPr algn="ctr">
              <a:lnSpc>
                <a:spcPct val="110000"/>
              </a:lnSpc>
              <a:buFont typeface="Arial" charset="0"/>
              <a:buNone/>
            </a:pPr>
            <a:r>
              <a:rPr lang="en-US" sz="3097" dirty="0" smtClean="0"/>
              <a:t>*School Hours:  8:30-3:30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endParaRPr lang="en-US" sz="2600" dirty="0" smtClean="0"/>
          </a:p>
          <a:p>
            <a:pPr>
              <a:lnSpc>
                <a:spcPct val="110000"/>
              </a:lnSpc>
              <a:buFont typeface="Arial" charset="0"/>
              <a:buNone/>
            </a:pPr>
            <a:endParaRPr lang="en-US" sz="2600" u="sng" dirty="0" smtClean="0"/>
          </a:p>
          <a:p>
            <a:pPr>
              <a:lnSpc>
                <a:spcPct val="110000"/>
              </a:lnSpc>
              <a:buFont typeface="Arial" charset="0"/>
              <a:buNone/>
            </a:pPr>
            <a:r>
              <a:rPr lang="en-US" sz="2600" u="sng" dirty="0" smtClean="0"/>
              <a:t>Please send absentee notes on a separate piece of paper so I can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r>
              <a:rPr lang="en-US" sz="2600" u="sng" dirty="0" smtClean="0"/>
              <a:t>send to secretary. 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endParaRPr lang="en-US" sz="2600" dirty="0" smtClean="0"/>
          </a:p>
          <a:p>
            <a:pPr>
              <a:lnSpc>
                <a:spcPct val="110000"/>
              </a:lnSpc>
              <a:buFont typeface="Arial" charset="0"/>
              <a:buNone/>
            </a:pPr>
            <a:r>
              <a:rPr lang="en-US" sz="2600" dirty="0" smtClean="0"/>
              <a:t>** I </a:t>
            </a:r>
            <a:r>
              <a:rPr lang="en-US" sz="2600" u="sng" dirty="0" smtClean="0"/>
              <a:t>strongly suggest </a:t>
            </a:r>
            <a:r>
              <a:rPr lang="en-US" sz="2600" dirty="0" smtClean="0"/>
              <a:t>that you avoid appointments during school hours, if at all possible.  The time missed in class can never be duplicated.</a:t>
            </a:r>
          </a:p>
          <a:p>
            <a:pPr>
              <a:lnSpc>
                <a:spcPct val="110000"/>
              </a:lnSpc>
              <a:buFont typeface="Arial" charset="0"/>
              <a:buNone/>
            </a:pPr>
            <a:endParaRPr lang="en-US" sz="2600" b="1" dirty="0" smtClean="0"/>
          </a:p>
          <a:p>
            <a:pPr>
              <a:lnSpc>
                <a:spcPct val="110000"/>
              </a:lnSpc>
              <a:buFont typeface="Arial" charset="0"/>
              <a:buNone/>
            </a:pPr>
            <a:r>
              <a:rPr lang="en-US" sz="2600" b="1" dirty="0" smtClean="0"/>
              <a:t>*Fever Free for 24 hours</a:t>
            </a:r>
          </a:p>
        </p:txBody>
      </p:sp>
      <p:pic>
        <p:nvPicPr>
          <p:cNvPr id="17412" name="Picture 5" descr="piec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228600"/>
            <a:ext cx="1828800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u="sng" dirty="0" smtClean="0">
                <a:solidFill>
                  <a:srgbClr val="7030A0"/>
                </a:solidFill>
              </a:rPr>
              <a:t>Checking Out Early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Please send a note in the agenda anytime your child will be checking out of school early. 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u="sng" dirty="0" smtClean="0"/>
              <a:t>Indicate if he/she WILL or WILL NOT be returning that day.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I will gather work, if possible.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471299" cy="1066800"/>
          </a:xfrm>
        </p:spPr>
        <p:txBody>
          <a:bodyPr>
            <a:normAutofit/>
          </a:bodyPr>
          <a:lstStyle/>
          <a:p>
            <a:r>
              <a:rPr lang="en-US" sz="6100" u="sng" dirty="0" smtClean="0">
                <a:solidFill>
                  <a:srgbClr val="7030A0"/>
                </a:solidFill>
              </a:rPr>
              <a:t>Dismissal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467600" cy="4419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endParaRPr lang="en-US" sz="1000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dirty="0" smtClean="0"/>
              <a:t> </a:t>
            </a:r>
            <a:r>
              <a:rPr lang="en-US" sz="3600" dirty="0" smtClean="0"/>
              <a:t>*Please call or send a </a:t>
            </a:r>
            <a:r>
              <a:rPr lang="en-US" sz="3600" b="1" u="sng" dirty="0" smtClean="0"/>
              <a:t>dated</a:t>
            </a:r>
            <a:r>
              <a:rPr lang="en-US" sz="3600" dirty="0" smtClean="0"/>
              <a:t> note </a:t>
            </a:r>
            <a:r>
              <a:rPr lang="en-US" sz="3600" b="1" u="sng" dirty="0" smtClean="0"/>
              <a:t>anytime </a:t>
            </a:r>
            <a:r>
              <a:rPr lang="en-US" sz="3600" dirty="0" smtClean="0"/>
              <a:t>there is a change in afternoon transportation.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3600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3600" dirty="0" smtClean="0"/>
              <a:t>*Do not have your child verbally tell me of the change.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*Must have car tags VISIBLE or you will have to come in and sign out child.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*NO “walk ups” to pick up students.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Autofit/>
          </a:bodyPr>
          <a:lstStyle/>
          <a:p>
            <a:r>
              <a:rPr lang="en-US" sz="5400" b="1" u="sng" dirty="0" smtClean="0">
                <a:solidFill>
                  <a:srgbClr val="7030A0"/>
                </a:solidFill>
              </a:rPr>
              <a:t>Website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endParaRPr lang="en-US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4400" dirty="0" smtClean="0"/>
              <a:t>  Our classroom website is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4400" dirty="0" smtClean="0"/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en-US" sz="3500" dirty="0" smtClean="0">
                <a:hlinkClick r:id="rId2"/>
              </a:rPr>
              <a:t>www.montgomerysmonkey.weebly.com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4400" dirty="0" smtClean="0"/>
          </a:p>
        </p:txBody>
      </p:sp>
      <p:pic>
        <p:nvPicPr>
          <p:cNvPr id="20484" name="Picture 7" descr="compute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886200"/>
            <a:ext cx="2874963" cy="277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0" y="4038600"/>
            <a:ext cx="2743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you </a:t>
            </a:r>
            <a:r>
              <a:rPr lang="en-US" u="sng" dirty="0" smtClean="0"/>
              <a:t>do NOT</a:t>
            </a:r>
            <a:r>
              <a:rPr lang="en-US" dirty="0" smtClean="0"/>
              <a:t> want your child’s picture on the website throughout the year, please write a note to keep on file.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53400" cy="1066800"/>
          </a:xfrm>
        </p:spPr>
        <p:txBody>
          <a:bodyPr>
            <a:normAutofit fontScale="90000"/>
          </a:bodyPr>
          <a:lstStyle/>
          <a:p>
            <a:r>
              <a:rPr lang="en-US" sz="5200" u="sng" dirty="0" smtClean="0">
                <a:solidFill>
                  <a:srgbClr val="7030A0"/>
                </a:solidFill>
              </a:rPr>
              <a:t>Sending Money to School</a:t>
            </a:r>
            <a:endParaRPr lang="en-US" sz="5200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-Place in small white envelope</a:t>
            </a:r>
          </a:p>
          <a:p>
            <a:pPr>
              <a:buNone/>
            </a:pPr>
            <a:r>
              <a:rPr lang="en-US" dirty="0" smtClean="0"/>
              <a:t>-Label with:</a:t>
            </a:r>
          </a:p>
          <a:p>
            <a:pPr>
              <a:buNone/>
            </a:pPr>
            <a:r>
              <a:rPr lang="en-US" dirty="0" smtClean="0"/>
              <a:t>	-child’s first/last name</a:t>
            </a:r>
          </a:p>
          <a:p>
            <a:pPr>
              <a:buNone/>
            </a:pPr>
            <a:r>
              <a:rPr lang="en-US" dirty="0" smtClean="0"/>
              <a:t>	-Mrs. Montgomery</a:t>
            </a:r>
          </a:p>
          <a:p>
            <a:pPr>
              <a:buNone/>
            </a:pPr>
            <a:r>
              <a:rPr lang="en-US" dirty="0" smtClean="0"/>
              <a:t>	-Amount Enclosed</a:t>
            </a:r>
          </a:p>
          <a:p>
            <a:pPr>
              <a:buNone/>
            </a:pPr>
            <a:r>
              <a:rPr lang="en-US" dirty="0" smtClean="0"/>
              <a:t>	-Purpose</a:t>
            </a:r>
          </a:p>
          <a:p>
            <a:pPr>
              <a:buNone/>
            </a:pPr>
            <a:r>
              <a:rPr lang="en-US" dirty="0" smtClean="0"/>
              <a:t>-Place envelope </a:t>
            </a:r>
            <a:r>
              <a:rPr lang="en-US" u="sng" dirty="0" smtClean="0"/>
              <a:t>in agenda pocket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5400" b="1" u="sng" dirty="0" smtClean="0">
                <a:solidFill>
                  <a:srgbClr val="7030A0"/>
                </a:solidFill>
              </a:rPr>
              <a:t>Snacks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381000" y="1295400"/>
            <a:ext cx="8305800" cy="495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endParaRPr lang="en-US" sz="28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dirty="0" smtClean="0"/>
              <a:t>Children are to </a:t>
            </a:r>
            <a:r>
              <a:rPr lang="en-US" sz="2800" u="sng" dirty="0" smtClean="0"/>
              <a:t>bring a healthy, neat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u="sng" dirty="0" smtClean="0"/>
              <a:t>snacks from home every day and WATER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u="sng" dirty="0" smtClean="0"/>
              <a:t>only.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800" u="sng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dirty="0" smtClean="0"/>
              <a:t>*We eat as we work = no messy foods!!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800" u="sng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dirty="0" smtClean="0"/>
              <a:t>**</a:t>
            </a:r>
            <a:r>
              <a:rPr lang="en-US" sz="2800" u="sng" dirty="0" smtClean="0"/>
              <a:t>Water bottles must have a pull-top lid.</a:t>
            </a:r>
            <a:r>
              <a:rPr lang="en-US" sz="2800" dirty="0" smtClean="0"/>
              <a:t>**</a:t>
            </a:r>
            <a:endParaRPr lang="en-US" sz="2800" u="sng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8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dirty="0" smtClean="0"/>
              <a:t>Community Snacks  (send if possible to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dirty="0" smtClean="0"/>
              <a:t>share)</a:t>
            </a:r>
          </a:p>
        </p:txBody>
      </p:sp>
      <p:pic>
        <p:nvPicPr>
          <p:cNvPr id="23556" name="Picture 5" descr="z-snack-clipar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227127">
            <a:off x="7766401" y="149741"/>
            <a:ext cx="9620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7" descr="istockphoto_5863914-water-bottle-gree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410200"/>
            <a:ext cx="11715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16177</TotalTime>
  <Words>1181</Words>
  <Application>Microsoft Office PowerPoint</Application>
  <PresentationFormat>On-screen Show (4:3)</PresentationFormat>
  <Paragraphs>322</Paragraphs>
  <Slides>34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Calibri</vt:lpstr>
      <vt:lpstr>Comic Sans MS</vt:lpstr>
      <vt:lpstr>Doodle Tipsy</vt:lpstr>
      <vt:lpstr>Kristen ITC</vt:lpstr>
      <vt:lpstr>Times New Roman</vt:lpstr>
      <vt:lpstr>Wingdings</vt:lpstr>
      <vt:lpstr>Presentation</vt:lpstr>
      <vt:lpstr>   Welcome to  Parent Orientation  2014-2015   Mrs. Montgomery    </vt:lpstr>
      <vt:lpstr>Meet Mrs. Montgomery</vt:lpstr>
      <vt:lpstr>Montgomery’s Monkeys </vt:lpstr>
      <vt:lpstr>   Attendance Info. </vt:lpstr>
      <vt:lpstr>Checking Out Early</vt:lpstr>
      <vt:lpstr>Dismissal</vt:lpstr>
      <vt:lpstr>Website</vt:lpstr>
      <vt:lpstr>Sending Money to School</vt:lpstr>
      <vt:lpstr>Snacks</vt:lpstr>
      <vt:lpstr>Birthdays</vt:lpstr>
      <vt:lpstr>Class Parties</vt:lpstr>
      <vt:lpstr>Field Trips</vt:lpstr>
      <vt:lpstr>Parent Communication</vt:lpstr>
      <vt:lpstr>Remind101</vt:lpstr>
      <vt:lpstr>Report Cards</vt:lpstr>
      <vt:lpstr>Lunch</vt:lpstr>
      <vt:lpstr>Allergies</vt:lpstr>
      <vt:lpstr>Devices</vt:lpstr>
      <vt:lpstr>Discipline Policy </vt:lpstr>
      <vt:lpstr>Card-Pulling System</vt:lpstr>
      <vt:lpstr>Card-Pulling System </vt:lpstr>
      <vt:lpstr>Card-Pulling System </vt:lpstr>
      <vt:lpstr>PowerPoint Presentation</vt:lpstr>
      <vt:lpstr>Behavior Rewards</vt:lpstr>
      <vt:lpstr>Class Reward</vt:lpstr>
      <vt:lpstr>        Homework Policy</vt:lpstr>
      <vt:lpstr>Backpack Check</vt:lpstr>
      <vt:lpstr>Agenda</vt:lpstr>
      <vt:lpstr>Parent Folder</vt:lpstr>
      <vt:lpstr>Parent Volunteers</vt:lpstr>
      <vt:lpstr>Pictures of Students</vt:lpstr>
      <vt:lpstr>Special Classes</vt:lpstr>
      <vt:lpstr>Before you Leave…</vt:lpstr>
      <vt:lpstr>We’re Done!!!</vt:lpstr>
    </vt:vector>
  </TitlesOfParts>
  <Company>Bradley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BCS</dc:creator>
  <cp:lastModifiedBy>Melissa Word</cp:lastModifiedBy>
  <cp:revision>413</cp:revision>
  <dcterms:created xsi:type="dcterms:W3CDTF">2014-07-29T00:52:14Z</dcterms:created>
  <dcterms:modified xsi:type="dcterms:W3CDTF">2014-08-04T17:56:55Z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TC300063211033</vt:lpwstr>
  </property>
</Properties>
</file>